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79" r:id="rId2"/>
    <p:sldMasterId id="2147483681" r:id="rId3"/>
    <p:sldMasterId id="2147483683" r:id="rId4"/>
    <p:sldMasterId id="2147483685" r:id="rId5"/>
    <p:sldMasterId id="2147483687" r:id="rId6"/>
    <p:sldMasterId id="2147483704" r:id="rId7"/>
  </p:sldMasterIdLst>
  <p:notesMasterIdLst>
    <p:notesMasterId r:id="rId62"/>
  </p:notesMasterIdLst>
  <p:handoutMasterIdLst>
    <p:handoutMasterId r:id="rId63"/>
  </p:handoutMasterIdLst>
  <p:sldIdLst>
    <p:sldId id="599" r:id="rId8"/>
    <p:sldId id="600" r:id="rId9"/>
    <p:sldId id="601" r:id="rId10"/>
    <p:sldId id="602" r:id="rId11"/>
    <p:sldId id="736" r:id="rId12"/>
    <p:sldId id="705" r:id="rId13"/>
    <p:sldId id="737" r:id="rId14"/>
    <p:sldId id="738" r:id="rId15"/>
    <p:sldId id="678" r:id="rId16"/>
    <p:sldId id="609" r:id="rId17"/>
    <p:sldId id="739" r:id="rId18"/>
    <p:sldId id="740" r:id="rId19"/>
    <p:sldId id="741" r:id="rId20"/>
    <p:sldId id="742" r:id="rId21"/>
    <p:sldId id="743" r:id="rId22"/>
    <p:sldId id="744" r:id="rId23"/>
    <p:sldId id="745" r:id="rId24"/>
    <p:sldId id="746" r:id="rId25"/>
    <p:sldId id="747" r:id="rId26"/>
    <p:sldId id="748" r:id="rId27"/>
    <p:sldId id="749" r:id="rId28"/>
    <p:sldId id="679" r:id="rId29"/>
    <p:sldId id="750" r:id="rId30"/>
    <p:sldId id="751" r:id="rId31"/>
    <p:sldId id="752" r:id="rId32"/>
    <p:sldId id="685" r:id="rId33"/>
    <p:sldId id="753" r:id="rId34"/>
    <p:sldId id="754" r:id="rId35"/>
    <p:sldId id="647" r:id="rId36"/>
    <p:sldId id="755" r:id="rId37"/>
    <p:sldId id="756" r:id="rId38"/>
    <p:sldId id="694" r:id="rId39"/>
    <p:sldId id="757" r:id="rId40"/>
    <p:sldId id="758" r:id="rId41"/>
    <p:sldId id="697" r:id="rId42"/>
    <p:sldId id="759" r:id="rId43"/>
    <p:sldId id="760" r:id="rId44"/>
    <p:sldId id="727" r:id="rId45"/>
    <p:sldId id="761" r:id="rId46"/>
    <p:sldId id="762" r:id="rId47"/>
    <p:sldId id="726" r:id="rId48"/>
    <p:sldId id="763" r:id="rId49"/>
    <p:sldId id="764" r:id="rId50"/>
    <p:sldId id="765" r:id="rId51"/>
    <p:sldId id="766" r:id="rId52"/>
    <p:sldId id="767" r:id="rId53"/>
    <p:sldId id="768" r:id="rId54"/>
    <p:sldId id="769" r:id="rId55"/>
    <p:sldId id="770" r:id="rId56"/>
    <p:sldId id="771" r:id="rId57"/>
    <p:sldId id="772" r:id="rId58"/>
    <p:sldId id="773" r:id="rId59"/>
    <p:sldId id="774" r:id="rId60"/>
    <p:sldId id="640" r:id="rId61"/>
  </p:sldIdLst>
  <p:sldSz cx="12193588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rl@itcast.c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F49"/>
    <a:srgbClr val="B3D9FF"/>
    <a:srgbClr val="79AFFF"/>
    <a:srgbClr val="EBF5FF"/>
    <a:srgbClr val="EBD9FF"/>
    <a:srgbClr val="FBD5D5"/>
    <a:srgbClr val="17375E"/>
    <a:srgbClr val="EFF7FF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12"/>
    <p:restoredTop sz="94512"/>
  </p:normalViewPr>
  <p:slideViewPr>
    <p:cSldViewPr>
      <p:cViewPr varScale="1">
        <p:scale>
          <a:sx n="101" d="100"/>
          <a:sy n="101" d="100"/>
        </p:scale>
        <p:origin x="200" y="624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B71F79F-4065-CD4F-B030-8AC9BC5EDD8C}" type="datetimeFigureOut">
              <a:rPr lang="zh-CN" altLang="en-US"/>
              <a:pPr>
                <a:defRPr/>
              </a:pPr>
              <a:t>2021/11/4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pitchFamily="34" charset="0"/>
                <a:ea typeface="宋体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3D60977-06C0-474F-AF9C-D6EAEC0E5E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062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49E8CC4-97BD-D24C-B341-9DDAC8C5942D}" type="datetimeFigureOut">
              <a:rPr lang="zh-CN" altLang="en-US"/>
              <a:pPr>
                <a:defRPr/>
              </a:pPr>
              <a:t>2021/11/4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14D5F60-C347-6D40-8E94-8EE9446EB0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22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309" y="2244726"/>
            <a:ext cx="10542373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310" y="3454402"/>
            <a:ext cx="10542372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260409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973" y="940081"/>
            <a:ext cx="107494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189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973" y="940082"/>
            <a:ext cx="9846957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13207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972" y="934934"/>
            <a:ext cx="10720516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126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973" y="945094"/>
            <a:ext cx="107494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439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377421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411" y="968974"/>
            <a:ext cx="122863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0067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006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67E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016160"/>
            <a:ext cx="92154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0067E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736" y="1656000"/>
            <a:ext cx="92154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55339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411" y="968974"/>
            <a:ext cx="122863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0067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006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solidFill>
                    <a:srgbClr val="0067E1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736" y="1016160"/>
            <a:ext cx="92154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0067E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736" y="1656000"/>
            <a:ext cx="92154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64722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558" y="3611950"/>
            <a:ext cx="1225219" cy="1056361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342" y="2632429"/>
            <a:ext cx="1944550" cy="1676554"/>
          </a:xfrm>
          <a:prstGeom prst="hexagon">
            <a:avLst/>
          </a:prstGeom>
          <a:solidFill>
            <a:schemeClr val="bg1"/>
          </a:solidFill>
          <a:ln w="114300">
            <a:solidFill>
              <a:srgbClr val="006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7252" y="1436556"/>
            <a:ext cx="576128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641" y="2987770"/>
            <a:ext cx="1567746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540" y="2254172"/>
            <a:ext cx="566610" cy="488521"/>
          </a:xfrm>
          <a:prstGeom prst="hexagon">
            <a:avLst/>
          </a:prstGeom>
          <a:solidFill>
            <a:srgbClr val="0067E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532" y="4231519"/>
            <a:ext cx="298934" cy="257736"/>
          </a:xfrm>
          <a:prstGeom prst="hexagon">
            <a:avLst/>
          </a:prstGeom>
          <a:solidFill>
            <a:srgbClr val="DE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987" y="4490334"/>
            <a:ext cx="566612" cy="488523"/>
          </a:xfrm>
          <a:prstGeom prst="hexagon">
            <a:avLst/>
          </a:prstGeom>
          <a:noFill/>
          <a:ln w="19050">
            <a:solidFill>
              <a:srgbClr val="DE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852" y="1820103"/>
            <a:ext cx="854974" cy="737143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80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7252" y="1463040"/>
            <a:ext cx="576128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6065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973" y="1928703"/>
            <a:ext cx="3587816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rgbClr val="DE001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0067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DE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461885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小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7252" y="1463040"/>
            <a:ext cx="576128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6065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21108" y="2270979"/>
            <a:ext cx="3512686" cy="2883000"/>
            <a:chOff x="974255" y="2588572"/>
            <a:chExt cx="3512229" cy="2883000"/>
          </a:xfrm>
        </p:grpSpPr>
        <p:sp>
          <p:nvSpPr>
            <p:cNvPr id="12" name="椭圆 11"/>
            <p:cNvSpPr/>
            <p:nvPr userDrawn="1"/>
          </p:nvSpPr>
          <p:spPr>
            <a:xfrm>
              <a:off x="3372155" y="4718547"/>
              <a:ext cx="753025" cy="753025"/>
            </a:xfrm>
            <a:prstGeom prst="ellipse">
              <a:avLst/>
            </a:prstGeom>
            <a:noFill/>
            <a:ln w="12700">
              <a:solidFill>
                <a:srgbClr val="DE001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1211929" y="4106554"/>
              <a:ext cx="592684" cy="592684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974255" y="2692113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556915" y="2830523"/>
              <a:ext cx="2097063" cy="2065246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0067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682146" y="2588572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467561" y="2778561"/>
              <a:ext cx="314325" cy="314325"/>
            </a:xfrm>
            <a:prstGeom prst="ellipse">
              <a:avLst/>
            </a:prstGeom>
            <a:solidFill>
              <a:srgbClr val="DE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04613" y="3323396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课程小结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7878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01FAF-D372-FC44-88CB-12C15DC9D0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CC26F9E9-319B-F747-821C-B36B71C100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3074594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937" y="3089666"/>
            <a:ext cx="936368" cy="93649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549" y="4032772"/>
            <a:ext cx="643144" cy="643228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6131" y="2140615"/>
            <a:ext cx="219635" cy="219664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547" y="4247831"/>
            <a:ext cx="494750" cy="494814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693" y="2161689"/>
            <a:ext cx="361655" cy="361702"/>
          </a:xfrm>
          <a:prstGeom prst="rect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6001" y="2537630"/>
            <a:ext cx="1828800" cy="1829038"/>
          </a:xfrm>
          <a:prstGeom prst="rect">
            <a:avLst/>
          </a:prstGeom>
          <a:solidFill>
            <a:schemeClr val="bg1"/>
          </a:solidFill>
          <a:ln w="114300">
            <a:solidFill>
              <a:srgbClr val="006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7252" y="1371600"/>
            <a:ext cx="576128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446" y="2679748"/>
            <a:ext cx="1567746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4000" y="2466424"/>
            <a:ext cx="263657" cy="263691"/>
          </a:xfrm>
          <a:prstGeom prst="rect">
            <a:avLst/>
          </a:prstGeom>
          <a:solidFill>
            <a:srgbClr val="DE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096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>
            <a:extLst>
              <a:ext uri="{FF2B5EF4-FFF2-40B4-BE49-F238E27FC236}">
                <a16:creationId xmlns:a16="http://schemas.microsoft.com/office/drawing/2014/main" id="{6ED0ECCE-700B-174A-A0C7-E4E2A2CC1AED}"/>
              </a:ext>
            </a:extLst>
          </p:cNvPr>
          <p:cNvSpPr/>
          <p:nvPr userDrawn="1"/>
        </p:nvSpPr>
        <p:spPr>
          <a:xfrm rot="2700000">
            <a:off x="3512027" y="3583953"/>
            <a:ext cx="515265" cy="515332"/>
          </a:xfrm>
          <a:prstGeom prst="roundRect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C7FB80A-0632-F346-B5EC-DE853333A547}"/>
              </a:ext>
            </a:extLst>
          </p:cNvPr>
          <p:cNvSpPr/>
          <p:nvPr userDrawn="1"/>
        </p:nvSpPr>
        <p:spPr>
          <a:xfrm rot="2700000">
            <a:off x="1758954" y="4003292"/>
            <a:ext cx="695926" cy="696017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B322775-2795-0D40-A84E-0EC42A34C971}"/>
              </a:ext>
            </a:extLst>
          </p:cNvPr>
          <p:cNvSpPr/>
          <p:nvPr userDrawn="1"/>
        </p:nvSpPr>
        <p:spPr>
          <a:xfrm rot="2700000">
            <a:off x="1780139" y="2463550"/>
            <a:ext cx="1913638" cy="1913887"/>
          </a:xfrm>
          <a:prstGeom prst="roundRect">
            <a:avLst/>
          </a:prstGeom>
          <a:solidFill>
            <a:schemeClr val="bg1"/>
          </a:solidFill>
          <a:ln w="114300">
            <a:solidFill>
              <a:srgbClr val="006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7252" y="1371600"/>
            <a:ext cx="576128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446" y="2679748"/>
            <a:ext cx="1567746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演示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17C2BAF-8739-E342-BE2C-3191E1182BF5}"/>
              </a:ext>
            </a:extLst>
          </p:cNvPr>
          <p:cNvSpPr/>
          <p:nvPr userDrawn="1"/>
        </p:nvSpPr>
        <p:spPr>
          <a:xfrm rot="2700000">
            <a:off x="1336828" y="2080265"/>
            <a:ext cx="515265" cy="515332"/>
          </a:xfrm>
          <a:prstGeom prst="round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2FF83A2-A462-1048-B09C-183FAE0DCED7}"/>
              </a:ext>
            </a:extLst>
          </p:cNvPr>
          <p:cNvSpPr/>
          <p:nvPr userDrawn="1"/>
        </p:nvSpPr>
        <p:spPr>
          <a:xfrm rot="2700000">
            <a:off x="963233" y="3948300"/>
            <a:ext cx="515265" cy="515332"/>
          </a:xfrm>
          <a:prstGeom prst="round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B6F8C03F-6BD0-6749-87C6-6A41893FEE79}"/>
              </a:ext>
            </a:extLst>
          </p:cNvPr>
          <p:cNvSpPr/>
          <p:nvPr userDrawn="1"/>
        </p:nvSpPr>
        <p:spPr>
          <a:xfrm rot="2700000">
            <a:off x="3237751" y="4752068"/>
            <a:ext cx="391216" cy="391267"/>
          </a:xfrm>
          <a:prstGeom prst="roundRect">
            <a:avLst/>
          </a:prstGeom>
          <a:solidFill>
            <a:srgbClr val="DE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99B425A-2101-B145-8D33-CC87B0C00E11}"/>
              </a:ext>
            </a:extLst>
          </p:cNvPr>
          <p:cNvSpPr/>
          <p:nvPr userDrawn="1"/>
        </p:nvSpPr>
        <p:spPr>
          <a:xfrm rot="2700000">
            <a:off x="3739445" y="2597292"/>
            <a:ext cx="302530" cy="302569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56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昨日复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泪珠形 13">
            <a:extLst>
              <a:ext uri="{FF2B5EF4-FFF2-40B4-BE49-F238E27FC236}">
                <a16:creationId xmlns:a16="http://schemas.microsoft.com/office/drawing/2014/main" id="{AEE70BF1-844D-594C-84FB-2C43885B87B4}"/>
              </a:ext>
            </a:extLst>
          </p:cNvPr>
          <p:cNvSpPr/>
          <p:nvPr userDrawn="1"/>
        </p:nvSpPr>
        <p:spPr>
          <a:xfrm>
            <a:off x="1014076" y="3264492"/>
            <a:ext cx="1399183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泪珠形 1">
            <a:extLst>
              <a:ext uri="{FF2B5EF4-FFF2-40B4-BE49-F238E27FC236}">
                <a16:creationId xmlns:a16="http://schemas.microsoft.com/office/drawing/2014/main" id="{59B61F06-1E02-D64A-A737-5F6EE309549B}"/>
              </a:ext>
            </a:extLst>
          </p:cNvPr>
          <p:cNvSpPr/>
          <p:nvPr userDrawn="1"/>
        </p:nvSpPr>
        <p:spPr>
          <a:xfrm>
            <a:off x="1645577" y="2434299"/>
            <a:ext cx="2018213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006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7252" y="1371600"/>
            <a:ext cx="576128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446" y="2679748"/>
            <a:ext cx="1567746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昨日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复习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泪珠形 12">
            <a:extLst>
              <a:ext uri="{FF2B5EF4-FFF2-40B4-BE49-F238E27FC236}">
                <a16:creationId xmlns:a16="http://schemas.microsoft.com/office/drawing/2014/main" id="{610A8FEC-D8D2-9848-969A-0251B4F804B8}"/>
              </a:ext>
            </a:extLst>
          </p:cNvPr>
          <p:cNvSpPr/>
          <p:nvPr userDrawn="1"/>
        </p:nvSpPr>
        <p:spPr>
          <a:xfrm>
            <a:off x="3663790" y="4089233"/>
            <a:ext cx="439981" cy="439924"/>
          </a:xfrm>
          <a:prstGeom prst="teardrop">
            <a:avLst/>
          </a:prstGeom>
          <a:solidFill>
            <a:srgbClr val="DE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泪珠形 15">
            <a:extLst>
              <a:ext uri="{FF2B5EF4-FFF2-40B4-BE49-F238E27FC236}">
                <a16:creationId xmlns:a16="http://schemas.microsoft.com/office/drawing/2014/main" id="{9D293168-6B0F-FC49-A395-20B2FC316CD8}"/>
              </a:ext>
            </a:extLst>
          </p:cNvPr>
          <p:cNvSpPr/>
          <p:nvPr userDrawn="1"/>
        </p:nvSpPr>
        <p:spPr>
          <a:xfrm>
            <a:off x="2152768" y="2051118"/>
            <a:ext cx="260491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8571B79A-B942-F34B-B3C2-4B483E88E97E}"/>
              </a:ext>
            </a:extLst>
          </p:cNvPr>
          <p:cNvSpPr/>
          <p:nvPr userDrawn="1"/>
        </p:nvSpPr>
        <p:spPr>
          <a:xfrm>
            <a:off x="845106" y="3381144"/>
            <a:ext cx="562283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478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44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0012" y="1006476"/>
            <a:ext cx="5974539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8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7593" y="1087756"/>
            <a:ext cx="629970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4007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727" y="2398078"/>
            <a:ext cx="6726796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727" y="3069273"/>
            <a:ext cx="5466792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2261" y="2468880"/>
            <a:ext cx="1127272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24114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081" y="2766219"/>
            <a:ext cx="6655667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2261" y="2468880"/>
            <a:ext cx="1127272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7161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972" y="940081"/>
            <a:ext cx="10700194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972" y="1656000"/>
            <a:ext cx="10700194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9576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974" y="1646134"/>
            <a:ext cx="107509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4418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973" y="940081"/>
            <a:ext cx="107509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76047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972" y="1646134"/>
            <a:ext cx="10720516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973" y="234029"/>
            <a:ext cx="8772163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974" y="940081"/>
            <a:ext cx="1072051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94243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3564" y="-244308"/>
            <a:ext cx="1034350" cy="1136797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00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2352" y="753859"/>
            <a:ext cx="523072" cy="450984"/>
          </a:xfrm>
          <a:prstGeom prst="hexagon">
            <a:avLst/>
          </a:prstGeom>
          <a:solidFill>
            <a:srgbClr val="3F3F3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9024" y="996928"/>
            <a:ext cx="523072" cy="450984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8930" y="140883"/>
            <a:ext cx="196767" cy="169649"/>
          </a:xfrm>
          <a:prstGeom prst="hexagon">
            <a:avLst/>
          </a:prstGeom>
          <a:solidFill>
            <a:srgbClr val="DE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5257" y="893647"/>
            <a:ext cx="886529" cy="764350"/>
          </a:xfrm>
          <a:prstGeom prst="hexagon">
            <a:avLst/>
          </a:prstGeom>
          <a:noFill/>
          <a:ln w="9525">
            <a:solidFill>
              <a:srgbClr val="006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7738" y="1225105"/>
            <a:ext cx="206955" cy="178433"/>
          </a:xfrm>
          <a:prstGeom prst="hexagon">
            <a:avLst/>
          </a:prstGeom>
          <a:noFill/>
          <a:ln w="9525">
            <a:solidFill>
              <a:srgbClr val="006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624" y="676489"/>
            <a:ext cx="206955" cy="178433"/>
          </a:xfrm>
          <a:prstGeom prst="hexagon">
            <a:avLst/>
          </a:prstGeom>
          <a:solidFill>
            <a:srgbClr val="0067E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5535" y="775572"/>
            <a:ext cx="369001" cy="318146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8516" y="1131213"/>
            <a:ext cx="647173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924" y="466241"/>
            <a:ext cx="69203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形用户界面, 文本&#10;&#10;描述已自动生成">
            <a:extLst>
              <a:ext uri="{FF2B5EF4-FFF2-40B4-BE49-F238E27FC236}">
                <a16:creationId xmlns:a16="http://schemas.microsoft.com/office/drawing/2014/main" id="{F390DDD2-5BCD-AC44-B76C-506151CA99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27" y="5656882"/>
            <a:ext cx="3270934" cy="69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0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1670" y="6786000"/>
            <a:ext cx="1301919" cy="72000"/>
          </a:xfrm>
          <a:prstGeom prst="rect">
            <a:avLst/>
          </a:prstGeom>
          <a:solidFill>
            <a:srgbClr val="DE001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9693" cy="72000"/>
          </a:xfrm>
          <a:prstGeom prst="rect">
            <a:avLst/>
          </a:prstGeom>
          <a:solidFill>
            <a:srgbClr val="0067E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872" y="2260318"/>
            <a:ext cx="2281241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006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E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301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197" y="2458685"/>
            <a:ext cx="474535" cy="474473"/>
          </a:xfrm>
          <a:prstGeom prst="ellipse">
            <a:avLst/>
          </a:prstGeom>
          <a:solidFill>
            <a:srgbClr val="00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1670" y="6786000"/>
            <a:ext cx="1301919" cy="72000"/>
          </a:xfrm>
          <a:prstGeom prst="rect">
            <a:avLst/>
          </a:prstGeom>
          <a:solidFill>
            <a:srgbClr val="DE001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9693" cy="72000"/>
          </a:xfrm>
          <a:prstGeom prst="rect">
            <a:avLst/>
          </a:prstGeom>
          <a:solidFill>
            <a:srgbClr val="0067E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3065" y="2333175"/>
            <a:ext cx="23073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3083" y="2983479"/>
            <a:ext cx="387422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8274" y="2336717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242" y="2491361"/>
            <a:ext cx="406443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9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80412" y="2429388"/>
            <a:ext cx="1318512" cy="1136797"/>
          </a:xfrm>
          <a:prstGeom prst="hexagon">
            <a:avLst/>
          </a:prstGeom>
          <a:solidFill>
            <a:srgbClr val="00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529" y="3257369"/>
            <a:ext cx="429253" cy="370094"/>
          </a:xfrm>
          <a:prstGeom prst="hexagon">
            <a:avLst/>
          </a:prstGeom>
          <a:solidFill>
            <a:srgbClr val="DE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0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80412" y="2429388"/>
            <a:ext cx="1318512" cy="1136797"/>
          </a:xfrm>
          <a:prstGeom prst="hexagon">
            <a:avLst/>
          </a:prstGeom>
          <a:solidFill>
            <a:srgbClr val="00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529" y="3257369"/>
            <a:ext cx="429253" cy="370094"/>
          </a:xfrm>
          <a:prstGeom prst="hexagon">
            <a:avLst/>
          </a:prstGeom>
          <a:solidFill>
            <a:srgbClr val="DE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3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1670" y="6786000"/>
            <a:ext cx="1301919" cy="72000"/>
          </a:xfrm>
          <a:prstGeom prst="rect">
            <a:avLst/>
          </a:prstGeom>
          <a:solidFill>
            <a:srgbClr val="DE001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9693" cy="72000"/>
          </a:xfrm>
          <a:prstGeom prst="rect">
            <a:avLst/>
          </a:prstGeom>
          <a:solidFill>
            <a:srgbClr val="0067E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43" y="763880"/>
            <a:ext cx="11546305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619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006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" name="图片 4" descr="文本, 徽标&#10;&#10;描述已自动生成">
            <a:extLst>
              <a:ext uri="{FF2B5EF4-FFF2-40B4-BE49-F238E27FC236}">
                <a16:creationId xmlns:a16="http://schemas.microsoft.com/office/drawing/2014/main" id="{AC4F8B51-5AD5-C645-93AB-A01EECC5813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852" y="150227"/>
            <a:ext cx="1636621" cy="6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2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DBFA506B-F932-7B46-A4D6-164B0178E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20" y="2077550"/>
            <a:ext cx="2466749" cy="20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2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s.jianshu.com/go?to=http%3A%2F%2Fjson-schema.org%2F" TargetMode="External"/><Relationship Id="rId2" Type="http://schemas.openxmlformats.org/officeDocument/2006/relationships/hyperlink" Target="https://links.jianshu.com/go?to=https%3A%2F%2Fgithub.com%2FOAI%2FOpenAPI-Specification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&#12289;http/&#12289;ftp:/" TargetMode="External"/><Relationship Id="rId2" Type="http://schemas.openxmlformats.org/officeDocument/2006/relationships/hyperlink" Target="https://news.163.com/18/1122/10/E178J2O4000189FH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Box 3"/>
          <p:cNvSpPr txBox="1">
            <a:spLocks noChangeArrowheads="1"/>
          </p:cNvSpPr>
          <p:nvPr/>
        </p:nvSpPr>
        <p:spPr bwMode="auto">
          <a:xfrm>
            <a:off x="1632298" y="2852936"/>
            <a:ext cx="911499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" altLang="zh-CN" sz="6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HTTP</a:t>
            </a:r>
            <a:r>
              <a:rPr lang="zh-CN" altLang="en-US" sz="6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协议和</a:t>
            </a:r>
            <a:r>
              <a:rPr lang="en" altLang="zh-CN" sz="6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Web</a:t>
            </a:r>
            <a:r>
              <a:rPr lang="zh-CN" altLang="en-US" sz="6600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111014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033AB6-9414-E74B-A7FF-48098B0CF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8558" y="751219"/>
            <a:ext cx="7488832" cy="4752528"/>
          </a:xfrm>
        </p:spPr>
        <p:txBody>
          <a:bodyPr/>
          <a:lstStyle/>
          <a:p>
            <a:r>
              <a:rPr lang="en" altLang="zh-CN" dirty="0"/>
              <a:t>URL</a:t>
            </a:r>
            <a:r>
              <a:rPr lang="zh-CN" altLang="en-US" dirty="0"/>
              <a:t>就是网络资源的地址，简称网址，通过</a:t>
            </a:r>
            <a:r>
              <a:rPr lang="en" altLang="zh-CN" dirty="0"/>
              <a:t>URL</a:t>
            </a:r>
            <a:r>
              <a:rPr lang="zh-CN" altLang="en-US" dirty="0"/>
              <a:t>能够找到网络中对应的资源数据。</a:t>
            </a:r>
          </a:p>
          <a:p>
            <a:r>
              <a:rPr lang="en" altLang="zh-CN" dirty="0"/>
              <a:t>URL</a:t>
            </a:r>
            <a:r>
              <a:rPr lang="zh-CN" altLang="en-US" dirty="0"/>
              <a:t>组成部分</a:t>
            </a:r>
          </a:p>
          <a:p>
            <a:pPr lvl="1"/>
            <a:r>
              <a:rPr lang="zh-CN" altLang="en-US" b="0" dirty="0"/>
              <a:t>协议部分</a:t>
            </a:r>
          </a:p>
          <a:p>
            <a:pPr lvl="1"/>
            <a:r>
              <a:rPr lang="zh-CN" altLang="en-US" b="0" dirty="0"/>
              <a:t>域名部分</a:t>
            </a:r>
          </a:p>
          <a:p>
            <a:pPr lvl="1"/>
            <a:r>
              <a:rPr lang="zh-CN" altLang="en-US" b="0" dirty="0"/>
              <a:t>资源路径部分</a:t>
            </a:r>
          </a:p>
          <a:p>
            <a:pPr lvl="1"/>
            <a:r>
              <a:rPr lang="zh-CN" altLang="en-US" b="0" dirty="0"/>
              <a:t>查询参数部分 </a:t>
            </a:r>
            <a:r>
              <a:rPr lang="en-US" altLang="zh-CN" b="0" dirty="0"/>
              <a:t>[</a:t>
            </a:r>
            <a:r>
              <a:rPr lang="zh-CN" altLang="en-US" b="0" dirty="0"/>
              <a:t>可选</a:t>
            </a:r>
            <a:r>
              <a:rPr lang="en-US" altLang="zh-CN" b="0" dirty="0"/>
              <a:t>]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476A84-712E-0241-8315-065B2325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URL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27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A2BFC6-E19A-3240-AA71-28CCE11C1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1124744"/>
            <a:ext cx="5974539" cy="4256405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URL</a:t>
            </a:r>
          </a:p>
          <a:p>
            <a:pPr>
              <a:buFont typeface="Wingdings" charset="2"/>
              <a:buChar char="u"/>
            </a:pP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查看</a:t>
            </a:r>
            <a:r>
              <a:rPr lang="en-US" altLang="zh-CN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协议的通信过程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请求报文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响应报文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页面</a:t>
            </a:r>
          </a:p>
          <a:p>
            <a:pPr>
              <a:buFont typeface="Wingdings" charset="2"/>
              <a:buChar char="u"/>
            </a:pPr>
            <a:r>
              <a:rPr lang="en-US" altLang="zh-CN" dirty="0" err="1">
                <a:solidFill>
                  <a:schemeClr val="tx1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321738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70228-28D1-A249-B587-AF66ACDED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332656"/>
            <a:ext cx="6299701" cy="4855845"/>
          </a:xfrm>
        </p:spPr>
        <p:txBody>
          <a:bodyPr/>
          <a:lstStyle/>
          <a:p>
            <a:r>
              <a:rPr lang="zh-CN" altLang="en-US" dirty="0"/>
              <a:t>能够使用谷歌浏览器的开发者工具查看</a:t>
            </a:r>
            <a:r>
              <a:rPr lang="en" altLang="zh-CN" dirty="0"/>
              <a:t>HTTP</a:t>
            </a:r>
            <a:r>
              <a:rPr lang="zh-CN" altLang="en-US" dirty="0"/>
              <a:t>协议的通信过程</a:t>
            </a:r>
          </a:p>
        </p:txBody>
      </p:sp>
    </p:spTree>
    <p:extLst>
      <p:ext uri="{BB962C8B-B14F-4D97-AF65-F5344CB8AC3E}">
        <p14:creationId xmlns:p14="http://schemas.microsoft.com/office/powerpoint/2010/main" val="428644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协议的通信过程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谷歌浏览器开发者工具的使用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首先需要安装</a:t>
            </a:r>
            <a:r>
              <a:rPr lang="en" altLang="zh-CN" dirty="0"/>
              <a:t>Google Chrome</a:t>
            </a:r>
            <a:r>
              <a:rPr lang="zh-CN" altLang="en-US" dirty="0"/>
              <a:t>浏览器，然后</a:t>
            </a:r>
            <a:r>
              <a:rPr lang="en" altLang="zh-CN" dirty="0"/>
              <a:t>Windows</a:t>
            </a:r>
            <a:r>
              <a:rPr lang="zh-CN" altLang="en-US" dirty="0"/>
              <a:t>和</a:t>
            </a:r>
            <a:r>
              <a:rPr lang="en" altLang="zh-CN" dirty="0"/>
              <a:t>Linux</a:t>
            </a:r>
            <a:r>
              <a:rPr lang="zh-CN" altLang="en-US" dirty="0"/>
              <a:t>平台按</a:t>
            </a:r>
            <a:r>
              <a:rPr lang="en" altLang="zh-CN" b="1" dirty="0">
                <a:solidFill>
                  <a:srgbClr val="C00000"/>
                </a:solidFill>
              </a:rPr>
              <a:t>F12</a:t>
            </a:r>
            <a:r>
              <a:rPr lang="zh-CN" altLang="en-US" dirty="0"/>
              <a:t>调出开发者工具</a:t>
            </a:r>
            <a:r>
              <a:rPr lang="en-US" altLang="zh-CN" dirty="0"/>
              <a:t>, </a:t>
            </a:r>
            <a:r>
              <a:rPr lang="en" altLang="zh-CN" dirty="0"/>
              <a:t>mac OS</a:t>
            </a:r>
            <a:r>
              <a:rPr lang="zh-CN" altLang="en-US" dirty="0"/>
              <a:t>选择 视图 </a:t>
            </a:r>
            <a:r>
              <a:rPr lang="en-US" altLang="zh-CN" dirty="0"/>
              <a:t>-&gt; </a:t>
            </a:r>
            <a:r>
              <a:rPr lang="zh-CN" altLang="en-US" dirty="0"/>
              <a:t>开发者 </a:t>
            </a:r>
            <a:r>
              <a:rPr lang="en-US" altLang="zh-CN" dirty="0"/>
              <a:t>-&gt; </a:t>
            </a:r>
            <a:r>
              <a:rPr lang="zh-CN" altLang="en-US" dirty="0"/>
              <a:t>开发者工具或者直接使用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en" altLang="zh-CN" b="1" dirty="0" err="1">
                <a:solidFill>
                  <a:srgbClr val="C00000"/>
                </a:solidFill>
              </a:rPr>
              <a:t>alt+command+i</a:t>
            </a:r>
            <a:r>
              <a:rPr lang="en" altLang="zh-CN" dirty="0">
                <a:solidFill>
                  <a:srgbClr val="C00000"/>
                </a:solidFill>
              </a:rPr>
              <a:t> </a:t>
            </a:r>
            <a:r>
              <a:rPr lang="zh-CN" altLang="en-US" dirty="0"/>
              <a:t>这个快捷键，还有一个多平台通用的操作就是在</a:t>
            </a:r>
            <a:r>
              <a:rPr lang="zh-CN" altLang="en-US" b="1" dirty="0">
                <a:solidFill>
                  <a:srgbClr val="C00000"/>
                </a:solidFill>
              </a:rPr>
              <a:t>网页右击选择检查</a:t>
            </a:r>
            <a:endParaRPr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B9418F-6B36-3A48-9301-79D5BA3D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8" y="2780928"/>
            <a:ext cx="9766300" cy="3848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396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协议的通信过程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开发者工具的标签选项说明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元素（</a:t>
            </a:r>
            <a:r>
              <a:rPr lang="en" altLang="zh-CN" dirty="0"/>
              <a:t>Elements</a:t>
            </a:r>
            <a:r>
              <a:rPr lang="zh-CN" altLang="en" dirty="0"/>
              <a:t>）：</a:t>
            </a:r>
            <a:r>
              <a:rPr lang="zh-CN" altLang="en-US" dirty="0"/>
              <a:t>用于查看或修改</a:t>
            </a:r>
            <a:r>
              <a:rPr lang="en" altLang="zh-CN" dirty="0"/>
              <a:t>HTML</a:t>
            </a:r>
            <a:r>
              <a:rPr lang="zh-CN" altLang="en-US" dirty="0"/>
              <a:t>标签</a:t>
            </a:r>
          </a:p>
          <a:p>
            <a:r>
              <a:rPr lang="zh-CN" altLang="en-US" dirty="0"/>
              <a:t>控制台（</a:t>
            </a:r>
            <a:r>
              <a:rPr lang="en" altLang="zh-CN" dirty="0"/>
              <a:t>Console</a:t>
            </a:r>
            <a:r>
              <a:rPr lang="zh-CN" altLang="en" dirty="0"/>
              <a:t>）：</a:t>
            </a:r>
            <a:r>
              <a:rPr lang="zh-CN" altLang="en-US" dirty="0"/>
              <a:t>执行</a:t>
            </a:r>
            <a:r>
              <a:rPr lang="en" altLang="zh-CN" dirty="0" err="1"/>
              <a:t>js</a:t>
            </a:r>
            <a:r>
              <a:rPr lang="zh-CN" altLang="en-US" dirty="0"/>
              <a:t>代码</a:t>
            </a:r>
          </a:p>
          <a:p>
            <a:r>
              <a:rPr lang="zh-CN" altLang="en-US" dirty="0"/>
              <a:t>源代码（</a:t>
            </a:r>
            <a:r>
              <a:rPr lang="en" altLang="zh-CN" dirty="0"/>
              <a:t>Sources</a:t>
            </a:r>
            <a:r>
              <a:rPr lang="zh-CN" altLang="en" dirty="0"/>
              <a:t>）：</a:t>
            </a:r>
            <a:r>
              <a:rPr lang="zh-CN" altLang="en-US" dirty="0"/>
              <a:t>查看静态资源文件，断点调试</a:t>
            </a:r>
            <a:r>
              <a:rPr lang="en" altLang="zh-CN" dirty="0"/>
              <a:t>JS</a:t>
            </a:r>
            <a:r>
              <a:rPr lang="zh-CN" altLang="en-US" dirty="0"/>
              <a:t>代码</a:t>
            </a:r>
          </a:p>
          <a:p>
            <a:r>
              <a:rPr lang="zh-CN" altLang="en-US" dirty="0"/>
              <a:t>网络（</a:t>
            </a:r>
            <a:r>
              <a:rPr lang="en" altLang="zh-CN" dirty="0"/>
              <a:t>Network</a:t>
            </a:r>
            <a:r>
              <a:rPr lang="zh-CN" altLang="en" dirty="0"/>
              <a:t>）：</a:t>
            </a:r>
            <a:r>
              <a:rPr lang="zh-CN" altLang="en-US" dirty="0"/>
              <a:t>查看</a:t>
            </a:r>
            <a:r>
              <a:rPr lang="en" altLang="zh-CN" dirty="0"/>
              <a:t>http</a:t>
            </a:r>
            <a:r>
              <a:rPr lang="zh-CN" altLang="en-US" dirty="0"/>
              <a:t>协议的通信过程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5CB4A-91F3-D448-B51C-19C72236C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20" y="3726080"/>
            <a:ext cx="9753600" cy="2616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61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协议的通信过程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查看</a:t>
            </a:r>
            <a:r>
              <a:rPr lang="en" altLang="zh-CN" dirty="0"/>
              <a:t>HTTP</a:t>
            </a:r>
            <a:r>
              <a:rPr lang="zh-CN" altLang="en-US" dirty="0"/>
              <a:t>协议的通信过程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点击</a:t>
            </a:r>
            <a:r>
              <a:rPr lang="en" altLang="zh-CN" dirty="0"/>
              <a:t>Network</a:t>
            </a:r>
            <a:r>
              <a:rPr lang="zh-CN" altLang="en-US" dirty="0"/>
              <a:t>标签选项</a:t>
            </a:r>
          </a:p>
          <a:p>
            <a:r>
              <a:rPr lang="zh-CN" altLang="en-US" dirty="0"/>
              <a:t>在浏览器的地址栏输入百度的网址，就能看到请求百度首页的</a:t>
            </a:r>
            <a:r>
              <a:rPr lang="en" altLang="zh-CN" dirty="0"/>
              <a:t>http</a:t>
            </a:r>
            <a:r>
              <a:rPr lang="zh-CN" altLang="en-US" dirty="0"/>
              <a:t>的通信过程</a:t>
            </a:r>
          </a:p>
          <a:p>
            <a:r>
              <a:rPr lang="zh-CN" altLang="en-US" b="1" dirty="0"/>
              <a:t>这里的每项记录都是请求</a:t>
            </a:r>
            <a:r>
              <a:rPr lang="en-US" altLang="zh-CN" b="1" dirty="0"/>
              <a:t>+</a:t>
            </a:r>
            <a:r>
              <a:rPr lang="zh-CN" altLang="en-US" b="1" dirty="0"/>
              <a:t>响应的一次过程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7F5C67-DADB-5648-94DF-A07EEA79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8" y="2924944"/>
            <a:ext cx="8231708" cy="3806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9344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协议的通信过程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请求头信息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请求头信息示意图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DA3F04-1F5A-5D4B-ACC8-73161796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8" y="2208627"/>
            <a:ext cx="8570918" cy="43081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372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协议的通信过程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响应头信息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9703E1-8DC5-9345-A6BF-E614C859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2" y="1706404"/>
            <a:ext cx="9194800" cy="4559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6615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协议的通信过程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响应体信息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14E422-EBCE-8C48-8583-11F9E082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6" y="1768331"/>
            <a:ext cx="9217024" cy="4101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3774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033AB6-9414-E74B-A7FF-48098B0CF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0646" y="1052736"/>
            <a:ext cx="7488832" cy="4752528"/>
          </a:xfrm>
        </p:spPr>
        <p:txBody>
          <a:bodyPr/>
          <a:lstStyle/>
          <a:p>
            <a:r>
              <a:rPr lang="zh-CN" altLang="en-US" dirty="0"/>
              <a:t>谷歌浏览器的开发者工具是查看</a:t>
            </a:r>
            <a:r>
              <a:rPr lang="en" altLang="zh-CN" dirty="0"/>
              <a:t>http</a:t>
            </a:r>
            <a:r>
              <a:rPr lang="zh-CN" altLang="en-US" dirty="0"/>
              <a:t>协议的通信过程利器，通过</a:t>
            </a:r>
            <a:r>
              <a:rPr lang="en" altLang="zh-CN" dirty="0"/>
              <a:t>Network</a:t>
            </a:r>
            <a:r>
              <a:rPr lang="zh-CN" altLang="en-US" dirty="0"/>
              <a:t>标签选项可以查看每一次的请求和响应的通信过程，调出开发者工具的通用方法是在网页右击选择检查。</a:t>
            </a:r>
          </a:p>
          <a:p>
            <a:r>
              <a:rPr lang="zh-CN" altLang="en-US" dirty="0"/>
              <a:t>开发者工具的</a:t>
            </a:r>
            <a:r>
              <a:rPr lang="en" altLang="zh-CN" dirty="0"/>
              <a:t>Headers</a:t>
            </a:r>
            <a:r>
              <a:rPr lang="zh-CN" altLang="en-US" dirty="0"/>
              <a:t>选项总共有三部分组成</a:t>
            </a:r>
            <a:r>
              <a:rPr lang="en-US" altLang="zh-CN" dirty="0"/>
              <a:t>:</a:t>
            </a:r>
          </a:p>
          <a:p>
            <a:pPr lvl="1"/>
            <a:r>
              <a:rPr lang="en" altLang="zh-CN" b="0" dirty="0"/>
              <a:t>General: </a:t>
            </a:r>
            <a:r>
              <a:rPr lang="zh-CN" altLang="en-US" b="0" dirty="0"/>
              <a:t>主要信息</a:t>
            </a:r>
          </a:p>
          <a:p>
            <a:pPr lvl="1"/>
            <a:r>
              <a:rPr lang="en" altLang="zh-CN" b="0" dirty="0"/>
              <a:t>Response Headers: </a:t>
            </a:r>
            <a:r>
              <a:rPr lang="zh-CN" altLang="en-US" b="0" dirty="0"/>
              <a:t>响应头</a:t>
            </a:r>
          </a:p>
          <a:p>
            <a:pPr lvl="1"/>
            <a:r>
              <a:rPr lang="en" altLang="zh-CN" b="0" dirty="0"/>
              <a:t>Request Headers: </a:t>
            </a:r>
            <a:r>
              <a:rPr lang="zh-CN" altLang="en-US" b="0" dirty="0"/>
              <a:t>请求头</a:t>
            </a:r>
          </a:p>
          <a:p>
            <a:r>
              <a:rPr lang="en" altLang="zh-CN" dirty="0"/>
              <a:t>Response</a:t>
            </a:r>
            <a:r>
              <a:rPr lang="zh-CN" altLang="en-US" dirty="0"/>
              <a:t>选项是查看响应体信息的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476A84-712E-0241-8315-065B2325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协议的通信过程</a:t>
            </a:r>
          </a:p>
        </p:txBody>
      </p:sp>
    </p:spTree>
    <p:extLst>
      <p:ext uri="{BB962C8B-B14F-4D97-AF65-F5344CB8AC3E}">
        <p14:creationId xmlns:p14="http://schemas.microsoft.com/office/powerpoint/2010/main" val="229254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A2BFC6-E19A-3240-AA71-28CCE11C1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1124744"/>
            <a:ext cx="5974539" cy="4256405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协议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URL</a:t>
            </a:r>
          </a:p>
          <a:p>
            <a:pPr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查看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协议的通信过程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请求报文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响应报文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页面</a:t>
            </a:r>
          </a:p>
          <a:p>
            <a:pPr>
              <a:buFont typeface="Wingdings" charset="2"/>
              <a:buChar char="u"/>
            </a:pPr>
            <a:r>
              <a:rPr lang="en-US" altLang="zh-CN" dirty="0" err="1">
                <a:solidFill>
                  <a:schemeClr val="tx1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2679448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A2BFC6-E19A-3240-AA71-28CCE11C1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1124744"/>
            <a:ext cx="5974539" cy="4256405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URL</a:t>
            </a:r>
          </a:p>
          <a:p>
            <a:pPr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查看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协议的通信过程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请求报文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响应报文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页面</a:t>
            </a:r>
          </a:p>
          <a:p>
            <a:pPr>
              <a:buFont typeface="Wingdings" charset="2"/>
              <a:buChar char="u"/>
            </a:pPr>
            <a:r>
              <a:rPr lang="en-US" altLang="zh-CN" dirty="0" err="1">
                <a:solidFill>
                  <a:schemeClr val="tx1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321091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70228-28D1-A249-B587-AF66ACDED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332656"/>
            <a:ext cx="6299701" cy="4855845"/>
          </a:xfrm>
        </p:spPr>
        <p:txBody>
          <a:bodyPr/>
          <a:lstStyle/>
          <a:p>
            <a:r>
              <a:rPr lang="zh-CN" altLang="en-US" dirty="0"/>
              <a:t>能够知道</a:t>
            </a:r>
            <a:r>
              <a:rPr lang="en" altLang="zh-CN" dirty="0"/>
              <a:t>HTTP</a:t>
            </a:r>
            <a:r>
              <a:rPr lang="zh-CN" altLang="en-US" dirty="0"/>
              <a:t>请求报文的结构</a:t>
            </a:r>
          </a:p>
        </p:txBody>
      </p:sp>
    </p:spTree>
    <p:extLst>
      <p:ext uri="{BB962C8B-B14F-4D97-AF65-F5344CB8AC3E}">
        <p14:creationId xmlns:p14="http://schemas.microsoft.com/office/powerpoint/2010/main" val="2510863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请求报文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网络应用程序之间的通信流程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en" altLang="zh-CN" b="1" dirty="0">
                <a:solidFill>
                  <a:srgbClr val="C00000"/>
                </a:solidFill>
              </a:rPr>
              <a:t>HTTP</a:t>
            </a:r>
            <a:r>
              <a:rPr lang="zh-CN" altLang="en-US" b="1" dirty="0">
                <a:solidFill>
                  <a:srgbClr val="C00000"/>
                </a:solidFill>
              </a:rPr>
              <a:t>最常见的请求报文有两种</a:t>
            </a:r>
            <a:r>
              <a:rPr lang="en-US" altLang="zh-CN" b="1" dirty="0">
                <a:solidFill>
                  <a:srgbClr val="C00000"/>
                </a:solidFill>
              </a:rPr>
              <a:t>: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en" altLang="zh-CN" dirty="0"/>
              <a:t>GET </a:t>
            </a:r>
            <a:r>
              <a:rPr lang="zh-CN" altLang="en-US" dirty="0"/>
              <a:t>方式的请求报文</a:t>
            </a:r>
          </a:p>
          <a:p>
            <a:r>
              <a:rPr lang="en" altLang="zh-CN" dirty="0"/>
              <a:t>POST </a:t>
            </a:r>
            <a:r>
              <a:rPr lang="zh-CN" altLang="en-US" dirty="0"/>
              <a:t>方式的请求报文</a:t>
            </a: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说明</a:t>
            </a:r>
            <a:r>
              <a:rPr lang="en-US" altLang="zh-CN" b="1" dirty="0">
                <a:solidFill>
                  <a:srgbClr val="C00000"/>
                </a:solidFill>
              </a:rPr>
              <a:t>: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en" altLang="zh-CN" dirty="0"/>
              <a:t>GET: </a:t>
            </a:r>
            <a:r>
              <a:rPr lang="zh-CN" altLang="en-US" dirty="0"/>
              <a:t>获取</a:t>
            </a:r>
            <a:r>
              <a:rPr lang="en" altLang="zh-CN" dirty="0"/>
              <a:t>web</a:t>
            </a:r>
            <a:r>
              <a:rPr lang="zh-CN" altLang="en-US" dirty="0"/>
              <a:t>服务器数据</a:t>
            </a:r>
          </a:p>
          <a:p>
            <a:r>
              <a:rPr lang="en" altLang="zh-CN" dirty="0"/>
              <a:t>POST: </a:t>
            </a:r>
            <a:r>
              <a:rPr lang="zh-CN" altLang="en-US" dirty="0"/>
              <a:t>向</a:t>
            </a:r>
            <a:r>
              <a:rPr lang="en" altLang="zh-CN" dirty="0"/>
              <a:t>web</a:t>
            </a:r>
            <a:r>
              <a:rPr lang="zh-CN" altLang="en-US" dirty="0"/>
              <a:t>服务器提交数据</a:t>
            </a:r>
          </a:p>
        </p:txBody>
      </p:sp>
    </p:spTree>
    <p:extLst>
      <p:ext uri="{BB962C8B-B14F-4D97-AF65-F5344CB8AC3E}">
        <p14:creationId xmlns:p14="http://schemas.microsoft.com/office/powerpoint/2010/main" val="158875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请求报文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GET </a:t>
            </a:r>
            <a:r>
              <a:rPr lang="zh-CN" altLang="en-US" dirty="0"/>
              <a:t>请求报文分析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48AD9E2-0DD5-024A-B042-05B9F27B4F24}"/>
              </a:ext>
            </a:extLst>
          </p:cNvPr>
          <p:cNvSpPr txBox="1"/>
          <p:nvPr/>
        </p:nvSpPr>
        <p:spPr>
          <a:xfrm>
            <a:off x="744313" y="1637005"/>
            <a:ext cx="10666853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---- </a:t>
            </a:r>
            <a:r>
              <a:rPr lang="zh-CN" altLang="en-US" dirty="0"/>
              <a:t>请求行 </a:t>
            </a:r>
            <a:r>
              <a:rPr lang="en-US" altLang="zh-CN" dirty="0"/>
              <a:t>----</a:t>
            </a:r>
            <a:br>
              <a:rPr lang="en-US" altLang="zh-CN" dirty="0"/>
            </a:br>
            <a:r>
              <a:rPr lang="en" altLang="zh-CN" dirty="0"/>
              <a:t>GET / HTTP/</a:t>
            </a:r>
            <a:r>
              <a:rPr lang="en" altLang="zh-CN" dirty="0">
                <a:solidFill>
                  <a:srgbClr val="1750EB"/>
                </a:solidFill>
              </a:rPr>
              <a:t>1.1  </a:t>
            </a:r>
            <a:r>
              <a:rPr lang="en" altLang="zh-CN" i="1" dirty="0">
                <a:solidFill>
                  <a:srgbClr val="8C8C8C"/>
                </a:solidFill>
              </a:rPr>
              <a:t># GET</a:t>
            </a:r>
            <a:r>
              <a:rPr lang="zh-CN" altLang="en-US" i="1" dirty="0">
                <a:solidFill>
                  <a:srgbClr val="8C8C8C"/>
                </a:solidFill>
              </a:rPr>
              <a:t>请求方式 请求资源路径 </a:t>
            </a:r>
            <a:r>
              <a:rPr lang="en" altLang="zh-CN" i="1" dirty="0">
                <a:solidFill>
                  <a:srgbClr val="8C8C8C"/>
                </a:solidFill>
              </a:rPr>
              <a:t>HTTP</a:t>
            </a:r>
            <a:r>
              <a:rPr lang="zh-CN" altLang="en-US" i="1" dirty="0">
                <a:solidFill>
                  <a:srgbClr val="8C8C8C"/>
                </a:solidFill>
              </a:rPr>
              <a:t>协议版本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-US" altLang="zh-CN" dirty="0"/>
              <a:t>---- </a:t>
            </a:r>
            <a:r>
              <a:rPr lang="zh-CN" altLang="en-US" dirty="0"/>
              <a:t>请求头 </a:t>
            </a:r>
            <a:r>
              <a:rPr lang="en-US" altLang="zh-CN" dirty="0"/>
              <a:t>-----</a:t>
            </a:r>
            <a:br>
              <a:rPr lang="en-US" altLang="zh-CN" dirty="0"/>
            </a:br>
            <a:r>
              <a:rPr lang="en" altLang="zh-CN" dirty="0"/>
              <a:t>Host: </a:t>
            </a:r>
            <a:r>
              <a:rPr lang="en" altLang="zh-CN" dirty="0" err="1">
                <a:solidFill>
                  <a:srgbClr val="000000"/>
                </a:solidFill>
              </a:rPr>
              <a:t>www.itcast.cn</a:t>
            </a:r>
            <a:r>
              <a:rPr lang="en" altLang="zh-CN" dirty="0">
                <a:solidFill>
                  <a:srgbClr val="000000"/>
                </a:solidFill>
              </a:rPr>
              <a:t> 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服务器的主机地址和端口号</a:t>
            </a:r>
            <a:r>
              <a:rPr lang="en-US" altLang="zh-CN" i="1" dirty="0">
                <a:solidFill>
                  <a:srgbClr val="8C8C8C"/>
                </a:solidFill>
              </a:rPr>
              <a:t>,</a:t>
            </a:r>
            <a:r>
              <a:rPr lang="zh-CN" altLang="en-US" i="1" dirty="0">
                <a:solidFill>
                  <a:srgbClr val="8C8C8C"/>
                </a:solidFill>
              </a:rPr>
              <a:t>默认是</a:t>
            </a:r>
            <a:r>
              <a:rPr lang="en-US" altLang="zh-CN" i="1" dirty="0">
                <a:solidFill>
                  <a:srgbClr val="8C8C8C"/>
                </a:solidFill>
              </a:rPr>
              <a:t>80</a:t>
            </a:r>
            <a:br>
              <a:rPr lang="en-US" altLang="zh-CN" i="1" dirty="0">
                <a:solidFill>
                  <a:srgbClr val="8C8C8C"/>
                </a:solidFill>
              </a:rPr>
            </a:br>
            <a:r>
              <a:rPr lang="en" altLang="zh-CN" dirty="0"/>
              <a:t>Connection: </a:t>
            </a:r>
            <a:r>
              <a:rPr lang="en" altLang="zh-CN" dirty="0">
                <a:solidFill>
                  <a:srgbClr val="000000"/>
                </a:solidFill>
              </a:rPr>
              <a:t>keep-alive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和服务端保持长连接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Upgrade-Insecure-Requests: </a:t>
            </a:r>
            <a:r>
              <a:rPr lang="en" altLang="zh-CN" dirty="0">
                <a:solidFill>
                  <a:srgbClr val="000000"/>
                </a:solidFill>
              </a:rPr>
              <a:t>1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让浏览器升级不安全请求，使用</a:t>
            </a:r>
            <a:r>
              <a:rPr lang="en" altLang="zh-CN" i="1" dirty="0">
                <a:solidFill>
                  <a:srgbClr val="8C8C8C"/>
                </a:solidFill>
              </a:rPr>
              <a:t>https</a:t>
            </a:r>
            <a:r>
              <a:rPr lang="zh-CN" altLang="en-US" i="1" dirty="0">
                <a:solidFill>
                  <a:srgbClr val="8C8C8C"/>
                </a:solidFill>
              </a:rPr>
              <a:t>请求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User-Agent: </a:t>
            </a:r>
            <a:r>
              <a:rPr lang="en" altLang="zh-CN" dirty="0">
                <a:solidFill>
                  <a:srgbClr val="000000"/>
                </a:solidFill>
              </a:rPr>
              <a:t>Mozilla/5.0 (Mac </a:t>
            </a:r>
            <a:r>
              <a:rPr lang="en" altLang="zh-CN" dirty="0"/>
              <a:t>OS X </a:t>
            </a:r>
            <a:r>
              <a:rPr lang="en" altLang="zh-CN" dirty="0">
                <a:solidFill>
                  <a:srgbClr val="1750EB"/>
                </a:solidFill>
              </a:rPr>
              <a:t>10_12_4</a:t>
            </a:r>
            <a:r>
              <a:rPr lang="en" altLang="zh-CN" dirty="0"/>
              <a:t>)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用户代理，也就是客户端的名称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 err="1"/>
              <a:t>Accept:</a:t>
            </a:r>
            <a:r>
              <a:rPr lang="en" altLang="zh-CN" dirty="0" err="1">
                <a:solidFill>
                  <a:srgbClr val="000000"/>
                </a:solidFill>
              </a:rPr>
              <a:t>text</a:t>
            </a:r>
            <a:r>
              <a:rPr lang="en" altLang="zh-CN" dirty="0">
                <a:solidFill>
                  <a:srgbClr val="000000"/>
                </a:solidFill>
              </a:rPr>
              <a:t>/html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可接受的数据类型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Accept-Encoding: </a:t>
            </a:r>
            <a:r>
              <a:rPr lang="en" altLang="zh-CN" dirty="0" err="1">
                <a:solidFill>
                  <a:srgbClr val="000000"/>
                </a:solidFill>
              </a:rPr>
              <a:t>gzip</a:t>
            </a:r>
            <a:r>
              <a:rPr lang="en" altLang="zh-CN" dirty="0"/>
              <a:t>, deflate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可接受的压缩格式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Accept-Language: </a:t>
            </a:r>
            <a:r>
              <a:rPr lang="en" altLang="zh-CN" dirty="0" err="1">
                <a:solidFill>
                  <a:srgbClr val="000000"/>
                </a:solidFill>
              </a:rPr>
              <a:t>zh-CN</a:t>
            </a:r>
            <a:r>
              <a:rPr lang="en" altLang="zh-CN" dirty="0" err="1"/>
              <a:t>,zh;q</a:t>
            </a:r>
            <a:r>
              <a:rPr lang="en" altLang="zh-CN" dirty="0"/>
              <a:t>=</a:t>
            </a:r>
            <a:r>
              <a:rPr lang="en" altLang="zh-CN" dirty="0">
                <a:solidFill>
                  <a:srgbClr val="1750EB"/>
                </a:solidFill>
              </a:rPr>
              <a:t>0.9 </a:t>
            </a:r>
            <a:r>
              <a:rPr lang="en" altLang="zh-CN" i="1" dirty="0">
                <a:solidFill>
                  <a:srgbClr val="8C8C8C"/>
                </a:solidFill>
              </a:rPr>
              <a:t>#</a:t>
            </a:r>
            <a:r>
              <a:rPr lang="zh-CN" altLang="en-US" i="1" dirty="0">
                <a:solidFill>
                  <a:srgbClr val="8C8C8C"/>
                </a:solidFill>
              </a:rPr>
              <a:t>可接受的语言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Cookie: </a:t>
            </a:r>
            <a:r>
              <a:rPr lang="en" altLang="zh-CN" dirty="0" err="1">
                <a:solidFill>
                  <a:srgbClr val="000000"/>
                </a:solidFill>
              </a:rPr>
              <a:t>pgv_pvi</a:t>
            </a:r>
            <a:r>
              <a:rPr lang="en" altLang="zh-CN" dirty="0"/>
              <a:t>=</a:t>
            </a:r>
            <a:r>
              <a:rPr lang="en" altLang="zh-CN" dirty="0">
                <a:solidFill>
                  <a:srgbClr val="1750EB"/>
                </a:solidFill>
              </a:rPr>
              <a:t>1246921728</a:t>
            </a:r>
            <a:r>
              <a:rPr lang="en" altLang="zh-CN" dirty="0"/>
              <a:t>;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登录用户的身份标识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-US" altLang="zh-CN" dirty="0"/>
              <a:t>---- </a:t>
            </a:r>
            <a:r>
              <a:rPr lang="zh-CN" altLang="en-US" dirty="0"/>
              <a:t>空行 </a:t>
            </a:r>
            <a:r>
              <a:rPr lang="en-US" altLang="zh-CN" dirty="0"/>
              <a:t>----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A28C4A-BA47-C542-B486-7B591B594CB8}"/>
              </a:ext>
            </a:extLst>
          </p:cNvPr>
          <p:cNvSpPr txBox="1"/>
          <p:nvPr/>
        </p:nvSpPr>
        <p:spPr>
          <a:xfrm>
            <a:off x="768202" y="5458335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注意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实际书写的时候 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每行之间用 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“\r\n”</a:t>
            </a: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分割 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“\r\n”</a:t>
            </a: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为换行的意思</a:t>
            </a:r>
          </a:p>
        </p:txBody>
      </p:sp>
    </p:spTree>
    <p:extLst>
      <p:ext uri="{BB962C8B-B14F-4D97-AF65-F5344CB8AC3E}">
        <p14:creationId xmlns:p14="http://schemas.microsoft.com/office/powerpoint/2010/main" val="109228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请求报文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POST</a:t>
            </a:r>
            <a:r>
              <a:rPr lang="en" altLang="zh-CN" dirty="0"/>
              <a:t> </a:t>
            </a:r>
            <a:r>
              <a:rPr lang="zh-CN" altLang="en-US" dirty="0"/>
              <a:t>请求报文分析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48AD9E2-0DD5-024A-B042-05B9F27B4F24}"/>
              </a:ext>
            </a:extLst>
          </p:cNvPr>
          <p:cNvSpPr txBox="1"/>
          <p:nvPr/>
        </p:nvSpPr>
        <p:spPr>
          <a:xfrm>
            <a:off x="744313" y="1637005"/>
            <a:ext cx="11041113" cy="2862322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---- </a:t>
            </a:r>
            <a:r>
              <a:rPr lang="zh-CN" altLang="en-US" dirty="0"/>
              <a:t>请求行 </a:t>
            </a:r>
            <a:r>
              <a:rPr lang="en-US" altLang="zh-CN" dirty="0"/>
              <a:t>----</a:t>
            </a:r>
            <a:br>
              <a:rPr lang="en-US" altLang="zh-CN" dirty="0"/>
            </a:br>
            <a:r>
              <a:rPr lang="en" altLang="zh-CN" dirty="0"/>
              <a:t>POST /</a:t>
            </a:r>
            <a:r>
              <a:rPr lang="en" altLang="zh-CN" dirty="0" err="1"/>
              <a:t>xmweb?host</a:t>
            </a:r>
            <a:r>
              <a:rPr lang="en" altLang="zh-CN" dirty="0"/>
              <a:t>=mail.itcast.</a:t>
            </a:r>
            <a:r>
              <a:rPr lang="en" altLang="zh-CN" dirty="0" err="1"/>
              <a:t>cn</a:t>
            </a:r>
            <a:r>
              <a:rPr lang="en" altLang="zh-CN" dirty="0"/>
              <a:t>&amp;_t=</a:t>
            </a:r>
            <a:r>
              <a:rPr lang="en" altLang="zh-CN" dirty="0">
                <a:solidFill>
                  <a:srgbClr val="1750EB"/>
                </a:solidFill>
              </a:rPr>
              <a:t>1542884567319 </a:t>
            </a:r>
            <a:r>
              <a:rPr lang="en" altLang="zh-CN" dirty="0"/>
              <a:t>HTTP/</a:t>
            </a:r>
            <a:r>
              <a:rPr lang="en" altLang="zh-CN" dirty="0">
                <a:solidFill>
                  <a:srgbClr val="1750EB"/>
                </a:solidFill>
              </a:rPr>
              <a:t>1.1 </a:t>
            </a:r>
            <a:r>
              <a:rPr lang="en" altLang="zh-CN" i="1" dirty="0">
                <a:solidFill>
                  <a:srgbClr val="8C8C8C"/>
                </a:solidFill>
              </a:rPr>
              <a:t># POST</a:t>
            </a:r>
            <a:r>
              <a:rPr lang="zh-CN" altLang="en-US" i="1" dirty="0">
                <a:solidFill>
                  <a:srgbClr val="8C8C8C"/>
                </a:solidFill>
              </a:rPr>
              <a:t>请求方式 请求资源路径 </a:t>
            </a:r>
            <a:r>
              <a:rPr lang="en" altLang="zh-CN" i="1" dirty="0">
                <a:solidFill>
                  <a:srgbClr val="8C8C8C"/>
                </a:solidFill>
              </a:rPr>
              <a:t>HTTP</a:t>
            </a:r>
            <a:r>
              <a:rPr lang="zh-CN" altLang="en-US" i="1" dirty="0">
                <a:solidFill>
                  <a:srgbClr val="8C8C8C"/>
                </a:solidFill>
              </a:rPr>
              <a:t>协议版本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-US" altLang="zh-CN" dirty="0"/>
              <a:t>---- </a:t>
            </a:r>
            <a:r>
              <a:rPr lang="zh-CN" altLang="en-US" dirty="0"/>
              <a:t>请求头 </a:t>
            </a:r>
            <a:r>
              <a:rPr lang="en-US" altLang="zh-CN" dirty="0"/>
              <a:t>----</a:t>
            </a:r>
            <a:br>
              <a:rPr lang="en-US" altLang="zh-CN" dirty="0"/>
            </a:br>
            <a:r>
              <a:rPr lang="en" altLang="zh-CN" dirty="0"/>
              <a:t>Host: </a:t>
            </a:r>
            <a:r>
              <a:rPr lang="en" altLang="zh-CN" dirty="0" err="1">
                <a:solidFill>
                  <a:srgbClr val="000000"/>
                </a:solidFill>
              </a:rPr>
              <a:t>mail.itcast.cn</a:t>
            </a:r>
            <a:r>
              <a:rPr lang="en" altLang="zh-CN" dirty="0">
                <a:solidFill>
                  <a:srgbClr val="000000"/>
                </a:solidFill>
              </a:rPr>
              <a:t>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服务器的主机地址和端口号</a:t>
            </a:r>
            <a:r>
              <a:rPr lang="en-US" altLang="zh-CN" i="1" dirty="0">
                <a:solidFill>
                  <a:srgbClr val="8C8C8C"/>
                </a:solidFill>
              </a:rPr>
              <a:t>,</a:t>
            </a:r>
            <a:r>
              <a:rPr lang="zh-CN" altLang="en-US" i="1" dirty="0">
                <a:solidFill>
                  <a:srgbClr val="8C8C8C"/>
                </a:solidFill>
              </a:rPr>
              <a:t>默认是</a:t>
            </a:r>
            <a:r>
              <a:rPr lang="en-US" altLang="zh-CN" i="1" dirty="0">
                <a:solidFill>
                  <a:srgbClr val="8C8C8C"/>
                </a:solidFill>
              </a:rPr>
              <a:t>80</a:t>
            </a:r>
            <a:br>
              <a:rPr lang="en-US" altLang="zh-CN" i="1" dirty="0">
                <a:solidFill>
                  <a:srgbClr val="8C8C8C"/>
                </a:solidFill>
              </a:rPr>
            </a:br>
            <a:r>
              <a:rPr lang="en" altLang="zh-CN" dirty="0"/>
              <a:t>Connection: </a:t>
            </a:r>
            <a:r>
              <a:rPr lang="en" altLang="zh-CN" dirty="0">
                <a:solidFill>
                  <a:srgbClr val="000000"/>
                </a:solidFill>
              </a:rPr>
              <a:t>keep-alive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和服务端保持长连接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Content-Type: </a:t>
            </a:r>
            <a:r>
              <a:rPr lang="en" altLang="zh-CN" dirty="0">
                <a:solidFill>
                  <a:srgbClr val="000000"/>
                </a:solidFill>
              </a:rPr>
              <a:t>application/x-www-form-</a:t>
            </a:r>
            <a:r>
              <a:rPr lang="en" altLang="zh-CN" dirty="0" err="1">
                <a:solidFill>
                  <a:srgbClr val="000000"/>
                </a:solidFill>
              </a:rPr>
              <a:t>urlencoded</a:t>
            </a:r>
            <a:r>
              <a:rPr lang="en" altLang="zh-CN" dirty="0">
                <a:solidFill>
                  <a:srgbClr val="000000"/>
                </a:solidFill>
              </a:rPr>
              <a:t> 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告诉服务端请求的数据类型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User-Agent: </a:t>
            </a:r>
            <a:r>
              <a:rPr lang="en" altLang="zh-CN" dirty="0">
                <a:solidFill>
                  <a:srgbClr val="000000"/>
                </a:solidFill>
              </a:rPr>
              <a:t>Mozilla/5.0 (Macintosh</a:t>
            </a:r>
            <a:r>
              <a:rPr lang="en" altLang="zh-CN" dirty="0"/>
              <a:t>; Intel Mac OS X </a:t>
            </a:r>
            <a:r>
              <a:rPr lang="en" altLang="zh-CN" dirty="0">
                <a:solidFill>
                  <a:srgbClr val="1750EB"/>
                </a:solidFill>
              </a:rPr>
              <a:t>10_12_4</a:t>
            </a:r>
            <a:r>
              <a:rPr lang="en" altLang="zh-CN" dirty="0"/>
              <a:t>)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客户端的名称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-US" altLang="zh-CN" dirty="0"/>
              <a:t>---- </a:t>
            </a:r>
            <a:r>
              <a:rPr lang="zh-CN" altLang="en-US" dirty="0"/>
              <a:t>空行 </a:t>
            </a:r>
            <a:r>
              <a:rPr lang="en-US" altLang="zh-CN" dirty="0"/>
              <a:t>----</a:t>
            </a:r>
            <a:br>
              <a:rPr lang="en-US" altLang="zh-CN" dirty="0"/>
            </a:br>
            <a:r>
              <a:rPr lang="en-US" altLang="zh-CN" dirty="0"/>
              <a:t>---- </a:t>
            </a:r>
            <a:r>
              <a:rPr lang="zh-CN" altLang="en-US" dirty="0"/>
              <a:t>请求体 </a:t>
            </a:r>
            <a:r>
              <a:rPr lang="en-US" altLang="zh-CN" dirty="0"/>
              <a:t>----</a:t>
            </a:r>
            <a:br>
              <a:rPr lang="en-US" altLang="zh-CN" dirty="0"/>
            </a:br>
            <a:r>
              <a:rPr lang="en" altLang="zh-CN" dirty="0"/>
              <a:t>username=</a:t>
            </a:r>
            <a:r>
              <a:rPr lang="en" altLang="zh-CN" dirty="0" err="1"/>
              <a:t>hello&amp;</a:t>
            </a:r>
            <a:r>
              <a:rPr lang="en" altLang="zh-CN" dirty="0" err="1">
                <a:solidFill>
                  <a:srgbClr val="0033B3"/>
                </a:solidFill>
              </a:rPr>
              <a:t>pass</a:t>
            </a:r>
            <a:r>
              <a:rPr lang="en" altLang="zh-CN" dirty="0"/>
              <a:t>=hello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请求参数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A28C4A-BA47-C542-B486-7B591B594CB8}"/>
              </a:ext>
            </a:extLst>
          </p:cNvPr>
          <p:cNvSpPr txBox="1"/>
          <p:nvPr/>
        </p:nvSpPr>
        <p:spPr>
          <a:xfrm>
            <a:off x="768202" y="5458335"/>
            <a:ext cx="6724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注意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       实际书写的时候 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每行之间用 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“\r\n”</a:t>
            </a: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分割 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,</a:t>
            </a: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“\r\n”</a:t>
            </a:r>
            <a:r>
              <a:rPr kumimoji="1" lang="zh-CN" altLang="en-US" sz="1600" dirty="0">
                <a:solidFill>
                  <a:srgbClr val="C0000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为换行的意思</a:t>
            </a:r>
          </a:p>
        </p:txBody>
      </p:sp>
    </p:spTree>
    <p:extLst>
      <p:ext uri="{BB962C8B-B14F-4D97-AF65-F5344CB8AC3E}">
        <p14:creationId xmlns:p14="http://schemas.microsoft.com/office/powerpoint/2010/main" val="106908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请求报文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34131D-F34D-6A44-97B8-384306BE3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" y="1196752"/>
            <a:ext cx="93853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41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033AB6-9414-E74B-A7FF-48098B0CF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04756" y="1124744"/>
            <a:ext cx="7488832" cy="4752528"/>
          </a:xfrm>
        </p:spPr>
        <p:txBody>
          <a:bodyPr/>
          <a:lstStyle/>
          <a:p>
            <a:r>
              <a:rPr lang="zh-CN" altLang="en-US" dirty="0"/>
              <a:t>一个</a:t>
            </a:r>
            <a:r>
              <a:rPr lang="en" altLang="zh-CN" dirty="0"/>
              <a:t>HTTP</a:t>
            </a:r>
            <a:r>
              <a:rPr lang="zh-CN" altLang="en-US" dirty="0"/>
              <a:t>请求报文可以由</a:t>
            </a:r>
            <a:r>
              <a:rPr lang="zh-CN" altLang="en-US" b="1" dirty="0">
                <a:solidFill>
                  <a:srgbClr val="C00000"/>
                </a:solidFill>
              </a:rPr>
              <a:t>请求行、请求头、空行和请求体</a:t>
            </a:r>
            <a:r>
              <a:rPr lang="en-US" altLang="zh-CN" dirty="0"/>
              <a:t>4</a:t>
            </a:r>
            <a:r>
              <a:rPr lang="zh-CN" altLang="en-US" dirty="0"/>
              <a:t>个部分组成。</a:t>
            </a:r>
          </a:p>
          <a:p>
            <a:r>
              <a:rPr lang="zh-CN" altLang="en-US" dirty="0"/>
              <a:t>请求行是由三部分组成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请求方式</a:t>
            </a:r>
            <a:endParaRPr lang="zh-CN" altLang="en-US" b="0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请求资源路径</a:t>
            </a:r>
            <a:endParaRPr lang="zh-CN" altLang="en-US" b="0" dirty="0">
              <a:solidFill>
                <a:srgbClr val="C00000"/>
              </a:solidFill>
            </a:endParaRPr>
          </a:p>
          <a:p>
            <a:pPr lvl="1"/>
            <a:r>
              <a:rPr lang="en" altLang="zh-CN" dirty="0">
                <a:solidFill>
                  <a:srgbClr val="C00000"/>
                </a:solidFill>
              </a:rPr>
              <a:t>HTTP</a:t>
            </a:r>
            <a:r>
              <a:rPr lang="zh-CN" altLang="en-US" dirty="0">
                <a:solidFill>
                  <a:srgbClr val="C00000"/>
                </a:solidFill>
              </a:rPr>
              <a:t>协议版本</a:t>
            </a:r>
            <a:endParaRPr lang="zh-CN" altLang="en-US" b="0" dirty="0">
              <a:solidFill>
                <a:srgbClr val="C00000"/>
              </a:solidFill>
            </a:endParaRPr>
          </a:p>
          <a:p>
            <a:r>
              <a:rPr lang="en" altLang="zh-CN" b="1" dirty="0">
                <a:solidFill>
                  <a:srgbClr val="C00000"/>
                </a:solidFill>
              </a:rPr>
              <a:t>GET</a:t>
            </a:r>
            <a:r>
              <a:rPr lang="zh-CN" altLang="en-US" b="1" dirty="0">
                <a:solidFill>
                  <a:srgbClr val="C00000"/>
                </a:solidFill>
              </a:rPr>
              <a:t>方式的请求报文没有请求体，只有请求行、请求头、空行组成</a:t>
            </a:r>
            <a:r>
              <a:rPr lang="zh-CN" altLang="en-US" dirty="0"/>
              <a:t>。</a:t>
            </a:r>
          </a:p>
          <a:p>
            <a:r>
              <a:rPr lang="en" altLang="zh-CN" b="1" dirty="0">
                <a:solidFill>
                  <a:srgbClr val="C00000"/>
                </a:solidFill>
              </a:rPr>
              <a:t>POST</a:t>
            </a:r>
            <a:r>
              <a:rPr lang="zh-CN" altLang="en-US" b="1" dirty="0">
                <a:solidFill>
                  <a:srgbClr val="C00000"/>
                </a:solidFill>
              </a:rPr>
              <a:t>方式的请求报文可以有请求行、请求头、空行、请求体四部分组成，注意</a:t>
            </a:r>
            <a:r>
              <a:rPr lang="en-US" altLang="zh-CN" b="1" dirty="0">
                <a:solidFill>
                  <a:srgbClr val="C00000"/>
                </a:solidFill>
              </a:rPr>
              <a:t>:</a:t>
            </a:r>
            <a:r>
              <a:rPr lang="en" altLang="zh-CN" b="1" dirty="0">
                <a:solidFill>
                  <a:srgbClr val="C00000"/>
                </a:solidFill>
              </a:rPr>
              <a:t>POST</a:t>
            </a:r>
            <a:r>
              <a:rPr lang="zh-CN" altLang="en-US" b="1" dirty="0">
                <a:solidFill>
                  <a:srgbClr val="C00000"/>
                </a:solidFill>
              </a:rPr>
              <a:t>方式可以允许没有请求体，但是这种格式很少见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476A84-712E-0241-8315-065B2325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请求报文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423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A2BFC6-E19A-3240-AA71-28CCE11C1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1124744"/>
            <a:ext cx="5974539" cy="4256405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URL</a:t>
            </a:r>
          </a:p>
          <a:p>
            <a:pPr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查看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协议的通信过程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请求报文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响应报文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页面</a:t>
            </a:r>
          </a:p>
          <a:p>
            <a:pPr>
              <a:buFont typeface="Wingdings" charset="2"/>
              <a:buChar char="u"/>
            </a:pPr>
            <a:r>
              <a:rPr lang="en-US" altLang="zh-CN" dirty="0" err="1">
                <a:solidFill>
                  <a:schemeClr val="tx1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3096075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70228-28D1-A249-B587-AF66ACDED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332656"/>
            <a:ext cx="6299701" cy="4855845"/>
          </a:xfrm>
        </p:spPr>
        <p:txBody>
          <a:bodyPr/>
          <a:lstStyle/>
          <a:p>
            <a:r>
              <a:rPr lang="zh-CN" altLang="en-US" dirty="0"/>
              <a:t>能够知道</a:t>
            </a:r>
            <a:r>
              <a:rPr lang="en" altLang="zh-CN" dirty="0"/>
              <a:t>HTTP</a:t>
            </a:r>
            <a:r>
              <a:rPr lang="zh-CN" altLang="en-US" dirty="0"/>
              <a:t>响应报文的结构</a:t>
            </a:r>
          </a:p>
        </p:txBody>
      </p:sp>
    </p:spTree>
    <p:extLst>
      <p:ext uri="{BB962C8B-B14F-4D97-AF65-F5344CB8AC3E}">
        <p14:creationId xmlns:p14="http://schemas.microsoft.com/office/powerpoint/2010/main" val="333372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响应报文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HTTP </a:t>
            </a:r>
            <a:r>
              <a:rPr lang="zh-CN" altLang="en-US" dirty="0"/>
              <a:t>响应报文效果图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D57346-93FA-B14C-9AF3-B12A0954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6" y="1457519"/>
            <a:ext cx="5062149" cy="496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B42EF7-ECEA-E947-9424-51496B70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31" y="2226410"/>
            <a:ext cx="5072270" cy="4193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62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70228-28D1-A249-B587-AF66ACDED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332656"/>
            <a:ext cx="6299701" cy="4855845"/>
          </a:xfrm>
        </p:spPr>
        <p:txBody>
          <a:bodyPr/>
          <a:lstStyle/>
          <a:p>
            <a:r>
              <a:rPr lang="zh-CN" altLang="en-US" dirty="0"/>
              <a:t>能够知道 </a:t>
            </a:r>
            <a:r>
              <a:rPr lang="en" altLang="zh-CN" dirty="0"/>
              <a:t>HTTP </a:t>
            </a:r>
            <a:r>
              <a:rPr lang="zh-CN" altLang="en-US" dirty="0"/>
              <a:t>协议的作用</a:t>
            </a:r>
          </a:p>
        </p:txBody>
      </p:sp>
    </p:spTree>
    <p:extLst>
      <p:ext uri="{BB962C8B-B14F-4D97-AF65-F5344CB8AC3E}">
        <p14:creationId xmlns:p14="http://schemas.microsoft.com/office/powerpoint/2010/main" val="4031496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响应报文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响应报文说明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注意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       </a:t>
            </a:r>
            <a:r>
              <a:rPr lang="en" altLang="zh-CN" dirty="0">
                <a:solidFill>
                  <a:srgbClr val="C00000"/>
                </a:solidFill>
              </a:rPr>
              <a:t>\r\n(</a:t>
            </a:r>
            <a:r>
              <a:rPr lang="zh-CN" altLang="en-US" dirty="0">
                <a:solidFill>
                  <a:srgbClr val="C00000"/>
                </a:solidFill>
              </a:rPr>
              <a:t>响应头信息后面还有一个单独的’</a:t>
            </a:r>
            <a:r>
              <a:rPr lang="en-US" altLang="zh-CN" dirty="0">
                <a:solidFill>
                  <a:srgbClr val="C00000"/>
                </a:solidFill>
              </a:rPr>
              <a:t>\</a:t>
            </a:r>
            <a:r>
              <a:rPr lang="en" altLang="zh-CN" dirty="0">
                <a:solidFill>
                  <a:srgbClr val="C00000"/>
                </a:solidFill>
              </a:rPr>
              <a:t>r\n’</a:t>
            </a:r>
            <a:r>
              <a:rPr lang="zh-CN" altLang="en-US" dirty="0">
                <a:solidFill>
                  <a:srgbClr val="C00000"/>
                </a:solidFill>
              </a:rPr>
              <a:t>不能省略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01F6538-39A1-8645-B2D9-699FD9BDDB04}"/>
              </a:ext>
            </a:extLst>
          </p:cNvPr>
          <p:cNvSpPr txBox="1"/>
          <p:nvPr/>
        </p:nvSpPr>
        <p:spPr>
          <a:xfrm>
            <a:off x="744313" y="1637005"/>
            <a:ext cx="11041113" cy="34163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--- </a:t>
            </a:r>
            <a:r>
              <a:rPr lang="zh-CN" altLang="en-US" dirty="0"/>
              <a:t>响应行</a:t>
            </a:r>
            <a:r>
              <a:rPr lang="en-US" altLang="zh-CN" dirty="0"/>
              <a:t>/</a:t>
            </a:r>
            <a:r>
              <a:rPr lang="zh-CN" altLang="en-US" dirty="0"/>
              <a:t>状态行 </a:t>
            </a:r>
            <a:r>
              <a:rPr lang="en-US" altLang="zh-CN" dirty="0"/>
              <a:t>---</a:t>
            </a:r>
            <a:br>
              <a:rPr lang="en-US" altLang="zh-CN" dirty="0"/>
            </a:br>
            <a:r>
              <a:rPr lang="en" altLang="zh-CN" dirty="0"/>
              <a:t>HTTP/</a:t>
            </a:r>
            <a:r>
              <a:rPr lang="en" altLang="zh-CN" dirty="0">
                <a:solidFill>
                  <a:srgbClr val="1750EB"/>
                </a:solidFill>
              </a:rPr>
              <a:t>1.1 200 </a:t>
            </a:r>
            <a:r>
              <a:rPr lang="en" altLang="zh-CN" dirty="0"/>
              <a:t>OK </a:t>
            </a:r>
            <a:r>
              <a:rPr lang="en" altLang="zh-CN" i="1" dirty="0">
                <a:solidFill>
                  <a:srgbClr val="8C8C8C"/>
                </a:solidFill>
              </a:rPr>
              <a:t># HTTP</a:t>
            </a:r>
            <a:r>
              <a:rPr lang="zh-CN" altLang="en-US" i="1" dirty="0">
                <a:solidFill>
                  <a:srgbClr val="8C8C8C"/>
                </a:solidFill>
              </a:rPr>
              <a:t>协议版本 状态码 状态描述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-US" altLang="zh-CN" dirty="0"/>
              <a:t>--- </a:t>
            </a:r>
            <a:r>
              <a:rPr lang="zh-CN" altLang="en-US" dirty="0"/>
              <a:t>响应头 </a:t>
            </a:r>
            <a:r>
              <a:rPr lang="en-US" altLang="zh-CN" dirty="0"/>
              <a:t>---</a:t>
            </a:r>
            <a:br>
              <a:rPr lang="en-US" altLang="zh-CN" dirty="0"/>
            </a:br>
            <a:r>
              <a:rPr lang="en" altLang="zh-CN" dirty="0"/>
              <a:t>Server: </a:t>
            </a:r>
            <a:r>
              <a:rPr lang="en" altLang="zh-CN" dirty="0" err="1">
                <a:solidFill>
                  <a:srgbClr val="000000"/>
                </a:solidFill>
              </a:rPr>
              <a:t>Tengine</a:t>
            </a:r>
            <a:r>
              <a:rPr lang="en" altLang="zh-CN" dirty="0">
                <a:solidFill>
                  <a:srgbClr val="000000"/>
                </a:solidFill>
              </a:rPr>
              <a:t>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服务器名称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Content-Type: </a:t>
            </a:r>
            <a:r>
              <a:rPr lang="en" altLang="zh-CN" dirty="0">
                <a:solidFill>
                  <a:srgbClr val="000000"/>
                </a:solidFill>
              </a:rPr>
              <a:t>text/html</a:t>
            </a:r>
            <a:r>
              <a:rPr lang="en" altLang="zh-CN" dirty="0"/>
              <a:t>; charset=UTF-</a:t>
            </a:r>
            <a:r>
              <a:rPr lang="en" altLang="zh-CN" dirty="0">
                <a:solidFill>
                  <a:srgbClr val="1750EB"/>
                </a:solidFill>
              </a:rPr>
              <a:t>8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内容类型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Transfer-Encoding: </a:t>
            </a:r>
            <a:r>
              <a:rPr lang="en" altLang="zh-CN" dirty="0">
                <a:solidFill>
                  <a:srgbClr val="000000"/>
                </a:solidFill>
              </a:rPr>
              <a:t>chunked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发送给客户端内容不确定内容长度，发送结束的标记是</a:t>
            </a:r>
            <a:r>
              <a:rPr lang="en-US" altLang="zh-CN" i="1" dirty="0">
                <a:solidFill>
                  <a:srgbClr val="8C8C8C"/>
                </a:solidFill>
              </a:rPr>
              <a:t>0\</a:t>
            </a:r>
            <a:r>
              <a:rPr lang="en" altLang="zh-CN" i="1" dirty="0">
                <a:solidFill>
                  <a:srgbClr val="8C8C8C"/>
                </a:solidFill>
              </a:rPr>
              <a:t>r\n, Content-Length</a:t>
            </a:r>
            <a:r>
              <a:rPr lang="zh-CN" altLang="en-US" i="1" dirty="0">
                <a:solidFill>
                  <a:srgbClr val="8C8C8C"/>
                </a:solidFill>
              </a:rPr>
              <a:t>表示服务端确定发送给客户端的内容大小，但是二者只能用其一。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Connection: </a:t>
            </a:r>
            <a:r>
              <a:rPr lang="en" altLang="zh-CN" dirty="0">
                <a:solidFill>
                  <a:srgbClr val="000000"/>
                </a:solidFill>
              </a:rPr>
              <a:t>keep-alive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和客户端保持长连接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" altLang="zh-CN" dirty="0"/>
              <a:t>Date: </a:t>
            </a:r>
            <a:r>
              <a:rPr lang="en" altLang="zh-CN" dirty="0">
                <a:solidFill>
                  <a:srgbClr val="000000"/>
                </a:solidFill>
              </a:rPr>
              <a:t>Fri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1750EB"/>
                </a:solidFill>
              </a:rPr>
              <a:t>23 </a:t>
            </a:r>
            <a:r>
              <a:rPr lang="en" altLang="zh-CN" dirty="0"/>
              <a:t>Nov </a:t>
            </a:r>
            <a:r>
              <a:rPr lang="en" altLang="zh-CN" dirty="0">
                <a:solidFill>
                  <a:srgbClr val="1750EB"/>
                </a:solidFill>
              </a:rPr>
              <a:t>2018 02</a:t>
            </a:r>
            <a:r>
              <a:rPr lang="en" altLang="zh-CN" dirty="0"/>
              <a:t>:</a:t>
            </a:r>
            <a:r>
              <a:rPr lang="en" altLang="zh-CN" dirty="0">
                <a:solidFill>
                  <a:srgbClr val="1750EB"/>
                </a:solidFill>
              </a:rPr>
              <a:t>01</a:t>
            </a:r>
            <a:r>
              <a:rPr lang="en" altLang="zh-CN" dirty="0"/>
              <a:t>:</a:t>
            </a:r>
            <a:r>
              <a:rPr lang="en" altLang="zh-CN" dirty="0">
                <a:solidFill>
                  <a:srgbClr val="1750EB"/>
                </a:solidFill>
              </a:rPr>
              <a:t>05 </a:t>
            </a:r>
            <a:r>
              <a:rPr lang="en" altLang="zh-CN" dirty="0"/>
              <a:t>GMT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服务端的响应时间</a:t>
            </a:r>
            <a:br>
              <a:rPr lang="zh-CN" altLang="en-US" i="1" dirty="0">
                <a:solidFill>
                  <a:srgbClr val="8C8C8C"/>
                </a:solidFill>
              </a:rPr>
            </a:br>
            <a:r>
              <a:rPr lang="en-US" altLang="zh-CN" dirty="0"/>
              <a:t>--- </a:t>
            </a:r>
            <a:r>
              <a:rPr lang="zh-CN" altLang="en-US" dirty="0"/>
              <a:t>空行 </a:t>
            </a:r>
            <a:r>
              <a:rPr lang="en-US" altLang="zh-CN" dirty="0"/>
              <a:t>---</a:t>
            </a:r>
            <a:br>
              <a:rPr lang="en-US" altLang="zh-CN" dirty="0"/>
            </a:br>
            <a:r>
              <a:rPr lang="en-US" altLang="zh-CN" dirty="0"/>
              <a:t>--- </a:t>
            </a:r>
            <a:r>
              <a:rPr lang="zh-CN" altLang="en-US" dirty="0"/>
              <a:t>响应体 </a:t>
            </a:r>
            <a:r>
              <a:rPr lang="en-US" altLang="zh-CN" dirty="0"/>
              <a:t>---</a:t>
            </a:r>
            <a:br>
              <a:rPr lang="en-US" altLang="zh-CN" dirty="0"/>
            </a:br>
            <a:r>
              <a:rPr lang="en-US" altLang="zh-CN" dirty="0"/>
              <a:t>&lt;!</a:t>
            </a:r>
            <a:r>
              <a:rPr lang="en" altLang="zh-CN" dirty="0"/>
              <a:t>DOCTYPE html&gt;&lt;html </a:t>
            </a:r>
            <a:r>
              <a:rPr lang="en" altLang="zh-CN" dirty="0" err="1"/>
              <a:t>lang</a:t>
            </a:r>
            <a:r>
              <a:rPr lang="en" altLang="zh-CN" dirty="0"/>
              <a:t>=“</a:t>
            </a:r>
            <a:r>
              <a:rPr lang="en" altLang="zh-CN" dirty="0" err="1"/>
              <a:t>en</a:t>
            </a:r>
            <a:r>
              <a:rPr lang="en" altLang="zh-CN" dirty="0"/>
              <a:t>”&gt; …&lt;/html&gt; </a:t>
            </a:r>
            <a:r>
              <a:rPr lang="en" altLang="zh-CN" i="1" dirty="0">
                <a:solidFill>
                  <a:srgbClr val="8C8C8C"/>
                </a:solidFill>
              </a:rPr>
              <a:t># </a:t>
            </a:r>
            <a:r>
              <a:rPr lang="zh-CN" altLang="en-US" i="1" dirty="0">
                <a:solidFill>
                  <a:srgbClr val="8C8C8C"/>
                </a:solidFill>
              </a:rPr>
              <a:t>响应给客户端的数据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940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响应报文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HTTP </a:t>
            </a:r>
            <a:r>
              <a:rPr lang="zh-CN" altLang="en-US" dirty="0"/>
              <a:t>状态码介绍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en" altLang="zh-CN" dirty="0"/>
              <a:t>HTTP </a:t>
            </a:r>
            <a:r>
              <a:rPr lang="zh-CN" altLang="en-US" dirty="0"/>
              <a:t>状态码是</a:t>
            </a:r>
            <a:r>
              <a:rPr lang="zh-CN" altLang="en-US" b="1" dirty="0">
                <a:solidFill>
                  <a:srgbClr val="C00000"/>
                </a:solidFill>
              </a:rPr>
              <a:t>用于表示</a:t>
            </a:r>
            <a:r>
              <a:rPr lang="en" altLang="zh-CN" b="1" dirty="0">
                <a:solidFill>
                  <a:srgbClr val="C00000"/>
                </a:solidFill>
              </a:rPr>
              <a:t>web</a:t>
            </a:r>
            <a:r>
              <a:rPr lang="zh-CN" altLang="en-US" b="1" dirty="0">
                <a:solidFill>
                  <a:srgbClr val="C00000"/>
                </a:solidFill>
              </a:rPr>
              <a:t>服务器响应状态的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>
                <a:solidFill>
                  <a:srgbClr val="C00000"/>
                </a:solidFill>
              </a:rPr>
              <a:t>位数字代码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63094-D3CD-3E4F-8AEA-F52BC700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8" y="2204864"/>
            <a:ext cx="9728200" cy="295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7006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033AB6-9414-E74B-A7FF-48098B0CF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0610" y="32420"/>
            <a:ext cx="7488832" cy="4752528"/>
          </a:xfrm>
        </p:spPr>
        <p:txBody>
          <a:bodyPr/>
          <a:lstStyle/>
          <a:p>
            <a:r>
              <a:rPr lang="zh-CN" altLang="en-US" dirty="0"/>
              <a:t>一个</a:t>
            </a:r>
            <a:r>
              <a:rPr lang="en" altLang="zh-CN" dirty="0"/>
              <a:t>HTTP</a:t>
            </a:r>
            <a:r>
              <a:rPr lang="zh-CN" altLang="en-US" dirty="0"/>
              <a:t>响应报文是由</a:t>
            </a:r>
            <a:r>
              <a:rPr lang="zh-CN" altLang="en-US" b="1" dirty="0">
                <a:solidFill>
                  <a:srgbClr val="C00000"/>
                </a:solidFill>
              </a:rPr>
              <a:t>响应行、响应头、空行和响应体</a:t>
            </a:r>
            <a:r>
              <a:rPr lang="en-US" altLang="zh-CN" dirty="0"/>
              <a:t>4</a:t>
            </a:r>
            <a:r>
              <a:rPr lang="zh-CN" altLang="en-US" dirty="0"/>
              <a:t>个部分组成</a:t>
            </a:r>
          </a:p>
          <a:p>
            <a:r>
              <a:rPr lang="zh-CN" altLang="en-US" dirty="0"/>
              <a:t>响应行是由三部分组成：</a:t>
            </a:r>
            <a:r>
              <a:rPr lang="en" altLang="zh-CN" b="1" dirty="0">
                <a:solidFill>
                  <a:srgbClr val="C00000"/>
                </a:solidFill>
              </a:rPr>
              <a:t>HTTP</a:t>
            </a:r>
            <a:r>
              <a:rPr lang="zh-CN" altLang="en-US" b="1" dirty="0">
                <a:solidFill>
                  <a:srgbClr val="C00000"/>
                </a:solidFill>
              </a:rPr>
              <a:t>协议版本 状态码 状态描述</a:t>
            </a:r>
            <a:r>
              <a:rPr lang="zh-CN" altLang="en-US" dirty="0"/>
              <a:t>，最常见的状态码是</a:t>
            </a:r>
            <a:r>
              <a:rPr lang="en-US" altLang="zh-CN" dirty="0"/>
              <a:t>200</a:t>
            </a:r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476A84-712E-0241-8315-065B2325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响应报文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BC5343-75E4-7344-A40B-3D8D7D04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058" y="2708920"/>
            <a:ext cx="2743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54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A2BFC6-E19A-3240-AA71-28CCE11C1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1124744"/>
            <a:ext cx="5974539" cy="4256405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URL</a:t>
            </a:r>
          </a:p>
          <a:p>
            <a:pPr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查看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协议的通信过程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请求报文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响应报文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服务器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页面</a:t>
            </a:r>
          </a:p>
          <a:p>
            <a:pPr>
              <a:buFont typeface="Wingdings" charset="2"/>
              <a:buChar char="u"/>
            </a:pPr>
            <a:r>
              <a:rPr lang="en-US" altLang="zh-CN" dirty="0" err="1">
                <a:solidFill>
                  <a:schemeClr val="tx1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2846590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70228-28D1-A249-B587-AF66ACDED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332656"/>
            <a:ext cx="6299701" cy="4855845"/>
          </a:xfrm>
        </p:spPr>
        <p:txBody>
          <a:bodyPr/>
          <a:lstStyle/>
          <a:p>
            <a:r>
              <a:rPr lang="zh-CN" altLang="en-US" dirty="0"/>
              <a:t>能够写出</a:t>
            </a:r>
            <a:r>
              <a:rPr lang="en" altLang="zh-CN" dirty="0"/>
              <a:t>web</a:t>
            </a:r>
            <a:r>
              <a:rPr lang="zh-CN" altLang="en-US" dirty="0"/>
              <a:t>服务器程序</a:t>
            </a:r>
          </a:p>
        </p:txBody>
      </p:sp>
    </p:spTree>
    <p:extLst>
      <p:ext uri="{BB962C8B-B14F-4D97-AF65-F5344CB8AC3E}">
        <p14:creationId xmlns:p14="http://schemas.microsoft.com/office/powerpoint/2010/main" val="3720527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" altLang="zh-CN" dirty="0"/>
              <a:t>Web</a:t>
            </a:r>
            <a:r>
              <a:rPr lang="zh-CN" altLang="en-US" dirty="0"/>
              <a:t>服务器</a:t>
            </a:r>
            <a:r>
              <a:rPr lang="en-US" altLang="zh-CN" dirty="0"/>
              <a:t>?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1425386" cy="4591179"/>
          </a:xfrm>
        </p:spPr>
        <p:txBody>
          <a:bodyPr>
            <a:noAutofit/>
          </a:bodyPr>
          <a:lstStyle/>
          <a:p>
            <a:r>
              <a:rPr lang="en" altLang="zh-CN" dirty="0"/>
              <a:t>Web</a:t>
            </a:r>
            <a:r>
              <a:rPr lang="zh-CN" altLang="en-US" dirty="0"/>
              <a:t>服务器可以解析</a:t>
            </a:r>
            <a:r>
              <a:rPr lang="en" altLang="zh-CN" dirty="0"/>
              <a:t>HTTP</a:t>
            </a:r>
            <a:r>
              <a:rPr lang="zh-CN" altLang="en-US" dirty="0"/>
              <a:t>协议</a:t>
            </a:r>
            <a:r>
              <a:rPr lang="en-US" altLang="zh-CN" dirty="0"/>
              <a:t>,</a:t>
            </a:r>
            <a:r>
              <a:rPr lang="zh-CN" altLang="en-US" dirty="0"/>
              <a:t> 当</a:t>
            </a:r>
            <a:r>
              <a:rPr lang="en" altLang="zh-CN" dirty="0"/>
              <a:t>Web</a:t>
            </a:r>
            <a:r>
              <a:rPr lang="zh-CN" altLang="en-US" dirty="0"/>
              <a:t>服务器接收到一个</a:t>
            </a:r>
            <a:r>
              <a:rPr lang="en" altLang="zh-CN" dirty="0"/>
              <a:t>HTTP</a:t>
            </a:r>
            <a:r>
              <a:rPr lang="zh-CN" altLang="en-US" dirty="0"/>
              <a:t>请求</a:t>
            </a:r>
            <a:r>
              <a:rPr lang="en-US" altLang="zh-CN" dirty="0"/>
              <a:t>,</a:t>
            </a:r>
            <a:r>
              <a:rPr lang="zh-CN" altLang="en-US" dirty="0"/>
              <a:t>会返回一个</a:t>
            </a:r>
            <a:r>
              <a:rPr lang="en" altLang="zh-CN" dirty="0"/>
              <a:t>HTTP</a:t>
            </a:r>
            <a:r>
              <a:rPr lang="zh-CN" altLang="en-US" dirty="0"/>
              <a:t>响应</a:t>
            </a:r>
            <a:r>
              <a:rPr lang="en-US" altLang="zh-CN" dirty="0"/>
              <a:t>,</a:t>
            </a:r>
            <a:r>
              <a:rPr lang="zh-CN" altLang="en-US" dirty="0"/>
              <a:t>例如送回一个</a:t>
            </a:r>
            <a:r>
              <a:rPr lang="en" altLang="zh-CN" dirty="0"/>
              <a:t>HTML</a:t>
            </a:r>
            <a:r>
              <a:rPr lang="zh-CN" altLang="en-US" dirty="0"/>
              <a:t>页面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         </a:t>
            </a:r>
            <a:r>
              <a:rPr lang="zh-CN" altLang="en-US" dirty="0">
                <a:solidFill>
                  <a:srgbClr val="C00000"/>
                </a:solidFill>
              </a:rPr>
              <a:t>简单说</a:t>
            </a:r>
            <a:r>
              <a:rPr lang="en" altLang="zh-CN" dirty="0">
                <a:solidFill>
                  <a:srgbClr val="C00000"/>
                </a:solidFill>
              </a:rPr>
              <a:t>Web</a:t>
            </a:r>
            <a:r>
              <a:rPr lang="zh-CN" altLang="en-US" dirty="0">
                <a:solidFill>
                  <a:srgbClr val="C00000"/>
                </a:solidFill>
              </a:rPr>
              <a:t>服务器可以和浏览器进行通信</a:t>
            </a:r>
            <a:r>
              <a:rPr lang="en-US" altLang="zh-CN" dirty="0">
                <a:solidFill>
                  <a:srgbClr val="C00000"/>
                </a:solidFill>
              </a:rPr>
              <a:t>. </a:t>
            </a:r>
            <a:r>
              <a:rPr lang="zh-CN" altLang="en-US" dirty="0">
                <a:solidFill>
                  <a:srgbClr val="C00000"/>
                </a:solidFill>
              </a:rPr>
              <a:t>而有的服务器是不能和浏览器进行通讯的</a:t>
            </a:r>
            <a:r>
              <a:rPr lang="en-US" altLang="zh-CN" dirty="0">
                <a:solidFill>
                  <a:srgbClr val="C00000"/>
                </a:solidFill>
              </a:rPr>
              <a:t>, </a:t>
            </a:r>
            <a:r>
              <a:rPr lang="zh-CN" altLang="en-US" dirty="0">
                <a:solidFill>
                  <a:srgbClr val="C00000"/>
                </a:solidFill>
              </a:rPr>
              <a:t>例如我们之前写的服务器</a:t>
            </a:r>
            <a:r>
              <a:rPr lang="en-US" altLang="zh-CN" dirty="0"/>
              <a:t>.</a:t>
            </a:r>
            <a:endParaRPr lang="en-US" altLang="zh-CN" sz="1600" b="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E99267-3248-B04B-BFC6-399217D3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8" y="3061858"/>
            <a:ext cx="4608512" cy="213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2AF464-19F2-E342-873A-2D3B4F56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44" y="3061858"/>
            <a:ext cx="5631036" cy="2142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6822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Web</a:t>
            </a:r>
            <a:r>
              <a:rPr lang="zh-CN" altLang="en-US" dirty="0"/>
              <a:t>服务器 和 非</a:t>
            </a:r>
            <a:r>
              <a:rPr lang="en" altLang="zh-CN" dirty="0"/>
              <a:t>Web</a:t>
            </a:r>
            <a:r>
              <a:rPr lang="zh-CN" altLang="en-US" dirty="0"/>
              <a:t>服务器 的区别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1425386" cy="4591179"/>
          </a:xfrm>
        </p:spPr>
        <p:txBody>
          <a:bodyPr>
            <a:noAutofit/>
          </a:bodyPr>
          <a:lstStyle/>
          <a:p>
            <a:r>
              <a:rPr lang="zh-CN" altLang="en-US" dirty="0"/>
              <a:t>浏览器发送的</a:t>
            </a:r>
            <a:r>
              <a:rPr lang="zh-CN" altLang="en-US" dirty="0">
                <a:solidFill>
                  <a:srgbClr val="C00000"/>
                </a:solidFill>
              </a:rPr>
              <a:t>请求数据</a:t>
            </a:r>
            <a:r>
              <a:rPr lang="zh-CN" altLang="en-US" dirty="0"/>
              <a:t>是符合</a:t>
            </a:r>
            <a:r>
              <a:rPr lang="en" altLang="zh-CN" dirty="0">
                <a:solidFill>
                  <a:srgbClr val="C00000"/>
                </a:solidFill>
              </a:rPr>
              <a:t>http</a:t>
            </a:r>
            <a:r>
              <a:rPr lang="zh-CN" altLang="en-US" dirty="0">
                <a:solidFill>
                  <a:srgbClr val="C00000"/>
                </a:solidFill>
              </a:rPr>
              <a:t>协议的数据格式要求</a:t>
            </a:r>
            <a:r>
              <a:rPr lang="zh-CN" altLang="en-US" dirty="0"/>
              <a:t>的</a:t>
            </a:r>
            <a:r>
              <a:rPr lang="en-US" altLang="zh-CN" dirty="0"/>
              <a:t>, </a:t>
            </a:r>
            <a:r>
              <a:rPr lang="zh-CN" altLang="en-US" dirty="0"/>
              <a:t>平时在使用浏览器的时候我们也常常访问网站</a:t>
            </a:r>
            <a:r>
              <a:rPr lang="en-US" altLang="zh-CN" dirty="0"/>
              <a:t>, </a:t>
            </a:r>
            <a:r>
              <a:rPr lang="zh-CN" altLang="en-US" dirty="0"/>
              <a:t>而这些网站的网址大多数是以</a:t>
            </a:r>
            <a:r>
              <a:rPr lang="en" altLang="zh-CN" dirty="0">
                <a:solidFill>
                  <a:srgbClr val="C00000"/>
                </a:solidFill>
              </a:rPr>
              <a:t>http</a:t>
            </a:r>
            <a:r>
              <a:rPr lang="zh-CN" altLang="en-US" dirty="0">
                <a:solidFill>
                  <a:srgbClr val="C00000"/>
                </a:solidFill>
              </a:rPr>
              <a:t>或者</a:t>
            </a:r>
            <a:r>
              <a:rPr lang="en" altLang="zh-CN" dirty="0">
                <a:solidFill>
                  <a:srgbClr val="C00000"/>
                </a:solidFill>
              </a:rPr>
              <a:t>https</a:t>
            </a:r>
            <a:r>
              <a:rPr lang="zh-CN" altLang="en-US" dirty="0"/>
              <a:t>开头</a:t>
            </a:r>
            <a:r>
              <a:rPr lang="en-US" altLang="zh-CN" dirty="0"/>
              <a:t>, </a:t>
            </a:r>
            <a:r>
              <a:rPr lang="zh-CN" altLang="en-US" dirty="0"/>
              <a:t>这就是要求</a:t>
            </a:r>
            <a:r>
              <a:rPr lang="zh-CN" altLang="en-US" dirty="0">
                <a:solidFill>
                  <a:srgbClr val="C00000"/>
                </a:solidFill>
              </a:rPr>
              <a:t>符合</a:t>
            </a:r>
            <a:r>
              <a:rPr lang="en" altLang="zh-CN" dirty="0">
                <a:solidFill>
                  <a:srgbClr val="C00000"/>
                </a:solidFill>
              </a:rPr>
              <a:t>http</a:t>
            </a:r>
            <a:r>
              <a:rPr lang="zh-CN" altLang="en-US" dirty="0">
                <a:solidFill>
                  <a:srgbClr val="C00000"/>
                </a:solidFill>
              </a:rPr>
              <a:t>协议</a:t>
            </a:r>
            <a:r>
              <a:rPr lang="zh-CN" altLang="en-US" dirty="0"/>
              <a:t>的要求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Web</a:t>
            </a:r>
            <a:r>
              <a:rPr lang="zh-CN" altLang="en-US" dirty="0"/>
              <a:t>服务器可以和浏览器进行通信</a:t>
            </a:r>
            <a:r>
              <a:rPr lang="en-US" altLang="zh-CN" dirty="0"/>
              <a:t>. </a:t>
            </a:r>
            <a:r>
              <a:rPr lang="zh-CN" altLang="en-US" dirty="0"/>
              <a:t>非</a:t>
            </a:r>
            <a:r>
              <a:rPr lang="en" altLang="zh-CN" dirty="0"/>
              <a:t>Web</a:t>
            </a:r>
            <a:r>
              <a:rPr lang="zh-CN" altLang="en-US" dirty="0"/>
              <a:t>服务器不能和浏览器进行通讯的主要原因也在于</a:t>
            </a:r>
            <a:r>
              <a:rPr lang="en" altLang="zh-CN" dirty="0"/>
              <a:t>http</a:t>
            </a:r>
            <a:r>
              <a:rPr lang="zh-CN" altLang="en-US" dirty="0"/>
              <a:t>协议</a:t>
            </a:r>
            <a:r>
              <a:rPr lang="en-US" altLang="zh-CN" dirty="0"/>
              <a:t>, </a:t>
            </a:r>
            <a:r>
              <a:rPr lang="en" altLang="zh-CN" dirty="0"/>
              <a:t>Web</a:t>
            </a:r>
            <a:r>
              <a:rPr lang="zh-CN" altLang="en-US" dirty="0"/>
              <a:t>服务器可以处理</a:t>
            </a:r>
            <a:r>
              <a:rPr lang="en" altLang="zh-CN" dirty="0"/>
              <a:t>http</a:t>
            </a:r>
            <a:r>
              <a:rPr lang="zh-CN" altLang="en-US" dirty="0"/>
              <a:t>协议的请求报文</a:t>
            </a:r>
            <a:r>
              <a:rPr lang="en-US" altLang="zh-CN" dirty="0"/>
              <a:t>, </a:t>
            </a:r>
            <a:r>
              <a:rPr lang="zh-CN" altLang="en-US" dirty="0"/>
              <a:t>也可以发送</a:t>
            </a:r>
            <a:r>
              <a:rPr lang="en" altLang="zh-CN" dirty="0"/>
              <a:t>http</a:t>
            </a:r>
            <a:r>
              <a:rPr lang="zh-CN" altLang="en-US" dirty="0"/>
              <a:t>协议的响应报文</a:t>
            </a:r>
            <a:r>
              <a:rPr lang="en-US" altLang="zh-CN" dirty="0"/>
              <a:t>, </a:t>
            </a:r>
            <a:r>
              <a:rPr lang="zh-CN" altLang="en-US" dirty="0"/>
              <a:t>因此</a:t>
            </a:r>
            <a:r>
              <a:rPr lang="en" altLang="zh-CN" dirty="0"/>
              <a:t>Web</a:t>
            </a:r>
            <a:r>
              <a:rPr lang="zh-CN" altLang="en-US" dirty="0"/>
              <a:t>服务器可以和浏览器通信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5535F3-BB2D-E446-AEAA-11B5ECCC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26" y="3289274"/>
            <a:ext cx="9575800" cy="3136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0131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Web</a:t>
            </a:r>
            <a:r>
              <a:rPr lang="zh-CN" altLang="en-US" dirty="0"/>
              <a:t>服务器 和 非</a:t>
            </a:r>
            <a:r>
              <a:rPr lang="en" altLang="zh-CN" dirty="0"/>
              <a:t>Web</a:t>
            </a:r>
            <a:r>
              <a:rPr lang="zh-CN" altLang="en-US" dirty="0"/>
              <a:t>服务器 的区别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1425386" cy="4591179"/>
          </a:xfrm>
        </p:spPr>
        <p:txBody>
          <a:bodyPr>
            <a:noAutofit/>
          </a:bodyPr>
          <a:lstStyle/>
          <a:p>
            <a:r>
              <a:rPr lang="zh-CN" altLang="en-US" dirty="0"/>
              <a:t>浏览器发送的</a:t>
            </a:r>
            <a:r>
              <a:rPr lang="zh-CN" altLang="en-US" dirty="0">
                <a:solidFill>
                  <a:srgbClr val="C00000"/>
                </a:solidFill>
              </a:rPr>
              <a:t>请求数据</a:t>
            </a:r>
            <a:r>
              <a:rPr lang="zh-CN" altLang="en-US" dirty="0"/>
              <a:t>是符合</a:t>
            </a:r>
            <a:r>
              <a:rPr lang="en" altLang="zh-CN" dirty="0">
                <a:solidFill>
                  <a:srgbClr val="C00000"/>
                </a:solidFill>
              </a:rPr>
              <a:t>http</a:t>
            </a:r>
            <a:r>
              <a:rPr lang="zh-CN" altLang="en-US" dirty="0">
                <a:solidFill>
                  <a:srgbClr val="C00000"/>
                </a:solidFill>
              </a:rPr>
              <a:t>协议的数据格式要求</a:t>
            </a:r>
            <a:r>
              <a:rPr lang="zh-CN" altLang="en-US" dirty="0"/>
              <a:t>的</a:t>
            </a:r>
            <a:r>
              <a:rPr lang="en-US" altLang="zh-CN" dirty="0"/>
              <a:t>, </a:t>
            </a:r>
            <a:r>
              <a:rPr lang="zh-CN" altLang="en-US" dirty="0"/>
              <a:t>平时在使用浏览器的时候我们也常常访问网站</a:t>
            </a:r>
            <a:r>
              <a:rPr lang="en-US" altLang="zh-CN" dirty="0"/>
              <a:t>, </a:t>
            </a:r>
            <a:r>
              <a:rPr lang="zh-CN" altLang="en-US" dirty="0"/>
              <a:t>而这些网站的网址大多数是以</a:t>
            </a:r>
            <a:r>
              <a:rPr lang="en" altLang="zh-CN" dirty="0">
                <a:solidFill>
                  <a:srgbClr val="C00000"/>
                </a:solidFill>
              </a:rPr>
              <a:t>http</a:t>
            </a:r>
            <a:r>
              <a:rPr lang="zh-CN" altLang="en-US" dirty="0">
                <a:solidFill>
                  <a:srgbClr val="C00000"/>
                </a:solidFill>
              </a:rPr>
              <a:t>或者</a:t>
            </a:r>
            <a:r>
              <a:rPr lang="en" altLang="zh-CN" dirty="0">
                <a:solidFill>
                  <a:srgbClr val="C00000"/>
                </a:solidFill>
              </a:rPr>
              <a:t>https</a:t>
            </a:r>
            <a:r>
              <a:rPr lang="zh-CN" altLang="en-US" dirty="0"/>
              <a:t>开头</a:t>
            </a:r>
            <a:r>
              <a:rPr lang="en-US" altLang="zh-CN" dirty="0"/>
              <a:t>, </a:t>
            </a:r>
            <a:r>
              <a:rPr lang="zh-CN" altLang="en-US" dirty="0"/>
              <a:t>这就是要求</a:t>
            </a:r>
            <a:r>
              <a:rPr lang="zh-CN" altLang="en-US" dirty="0">
                <a:solidFill>
                  <a:srgbClr val="C00000"/>
                </a:solidFill>
              </a:rPr>
              <a:t>符合</a:t>
            </a:r>
            <a:r>
              <a:rPr lang="en" altLang="zh-CN" dirty="0">
                <a:solidFill>
                  <a:srgbClr val="C00000"/>
                </a:solidFill>
              </a:rPr>
              <a:t>http</a:t>
            </a:r>
            <a:r>
              <a:rPr lang="zh-CN" altLang="en-US" dirty="0">
                <a:solidFill>
                  <a:srgbClr val="C00000"/>
                </a:solidFill>
              </a:rPr>
              <a:t>协议</a:t>
            </a:r>
            <a:r>
              <a:rPr lang="zh-CN" altLang="en-US" dirty="0"/>
              <a:t>的要求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Web</a:t>
            </a:r>
            <a:r>
              <a:rPr lang="zh-CN" altLang="en-US" dirty="0"/>
              <a:t>服务器可以和浏览器进行通信</a:t>
            </a:r>
            <a:r>
              <a:rPr lang="en-US" altLang="zh-CN" dirty="0"/>
              <a:t>. </a:t>
            </a:r>
            <a:r>
              <a:rPr lang="zh-CN" altLang="en-US" dirty="0"/>
              <a:t>非</a:t>
            </a:r>
            <a:r>
              <a:rPr lang="en" altLang="zh-CN" dirty="0"/>
              <a:t>Web</a:t>
            </a:r>
            <a:r>
              <a:rPr lang="zh-CN" altLang="en-US" dirty="0"/>
              <a:t>服务器不能和浏览器进行通讯的主要原因也在于</a:t>
            </a:r>
            <a:r>
              <a:rPr lang="en" altLang="zh-CN" dirty="0"/>
              <a:t>http</a:t>
            </a:r>
            <a:r>
              <a:rPr lang="zh-CN" altLang="en-US" dirty="0"/>
              <a:t>协议</a:t>
            </a:r>
            <a:r>
              <a:rPr lang="en-US" altLang="zh-CN" dirty="0"/>
              <a:t>, </a:t>
            </a:r>
            <a:r>
              <a:rPr lang="en" altLang="zh-CN" dirty="0"/>
              <a:t>Web</a:t>
            </a:r>
            <a:r>
              <a:rPr lang="zh-CN" altLang="en-US" dirty="0"/>
              <a:t>服务器可以处理</a:t>
            </a:r>
            <a:r>
              <a:rPr lang="en" altLang="zh-CN" dirty="0"/>
              <a:t>http</a:t>
            </a:r>
            <a:r>
              <a:rPr lang="zh-CN" altLang="en-US" dirty="0"/>
              <a:t>协议的请求报文</a:t>
            </a:r>
            <a:r>
              <a:rPr lang="en-US" altLang="zh-CN" dirty="0"/>
              <a:t>, </a:t>
            </a:r>
            <a:r>
              <a:rPr lang="zh-CN" altLang="en-US" dirty="0"/>
              <a:t>也可以发送</a:t>
            </a:r>
            <a:r>
              <a:rPr lang="en" altLang="zh-CN" dirty="0"/>
              <a:t>http</a:t>
            </a:r>
            <a:r>
              <a:rPr lang="zh-CN" altLang="en-US" dirty="0"/>
              <a:t>协议的响应报文</a:t>
            </a:r>
            <a:r>
              <a:rPr lang="en-US" altLang="zh-CN" dirty="0"/>
              <a:t>, </a:t>
            </a:r>
            <a:r>
              <a:rPr lang="zh-CN" altLang="en-US" dirty="0"/>
              <a:t>因此</a:t>
            </a:r>
            <a:r>
              <a:rPr lang="en" altLang="zh-CN" dirty="0"/>
              <a:t>Web</a:t>
            </a:r>
            <a:r>
              <a:rPr lang="zh-CN" altLang="en-US" dirty="0"/>
              <a:t>服务器可以和浏览器通信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5535F3-BB2D-E446-AEAA-11B5ECCC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26" y="3289274"/>
            <a:ext cx="9575800" cy="3136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252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64987B-406F-E740-BF18-22121D297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TCP </a:t>
            </a:r>
            <a:r>
              <a:rPr lang="zh-CN" altLang="en-US" dirty="0"/>
              <a:t>网络应用程序开发分为</a:t>
            </a:r>
            <a:r>
              <a:rPr lang="zh-CN" altLang="en-US" b="1" dirty="0">
                <a:solidFill>
                  <a:srgbClr val="C00000"/>
                </a:solidFill>
              </a:rPr>
              <a:t>客户端程序开发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C00000"/>
                </a:solidFill>
              </a:rPr>
              <a:t>服务端程序开发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主动发起建立连接请求的</a:t>
            </a:r>
            <a:r>
              <a:rPr lang="zh-CN" altLang="en-US" dirty="0"/>
              <a:t>是客户端程序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等待接受连接请求的</a:t>
            </a:r>
            <a:r>
              <a:rPr lang="zh-CN" altLang="en-US" dirty="0"/>
              <a:t>是服务端程序</a:t>
            </a:r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6A3CBF-5E54-A041-87F2-8BB79B0F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32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A2BFC6-E19A-3240-AA71-28CCE11C1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1124744"/>
            <a:ext cx="5974539" cy="4256405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URL</a:t>
            </a:r>
          </a:p>
          <a:p>
            <a:pPr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查看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协议的通信过程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请求报文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响应报文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页面</a:t>
            </a:r>
          </a:p>
          <a:p>
            <a:pPr>
              <a:buFont typeface="Wingdings" charset="2"/>
              <a:buChar char="u"/>
            </a:pPr>
            <a:r>
              <a:rPr lang="en-US" altLang="zh-CN" dirty="0" err="1">
                <a:solidFill>
                  <a:schemeClr val="tx1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101114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协议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HTTP </a:t>
            </a:r>
            <a:r>
              <a:rPr lang="zh-CN" altLang="en-US" dirty="0"/>
              <a:t>协议的介绍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en" altLang="zh-CN" dirty="0"/>
              <a:t>HTTP </a:t>
            </a:r>
            <a:r>
              <a:rPr lang="zh-CN" altLang="en-US" dirty="0"/>
              <a:t>协议的全称是</a:t>
            </a:r>
            <a:r>
              <a:rPr lang="en-US" altLang="zh-CN" dirty="0"/>
              <a:t>(</a:t>
            </a:r>
            <a:r>
              <a:rPr lang="en" altLang="zh-CN" dirty="0" err="1"/>
              <a:t>HyperText</a:t>
            </a:r>
            <a:r>
              <a:rPr lang="en" altLang="zh-CN" dirty="0"/>
              <a:t> Transfer Protocol)</a:t>
            </a:r>
            <a:r>
              <a:rPr lang="zh-CN" altLang="en" dirty="0"/>
              <a:t>，</a:t>
            </a:r>
            <a:r>
              <a:rPr lang="zh-CN" altLang="en-US" dirty="0"/>
              <a:t>翻译过来就是</a:t>
            </a:r>
            <a:r>
              <a:rPr lang="zh-CN" altLang="en-US" b="1" dirty="0">
                <a:solidFill>
                  <a:srgbClr val="C00000"/>
                </a:solidFill>
              </a:rPr>
              <a:t>超文本传输协议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超文本是超级文本的缩写，是指超越文本限制或者超链接，比如</a:t>
            </a:r>
            <a:r>
              <a:rPr lang="en-US" altLang="zh-CN" dirty="0"/>
              <a:t>:</a:t>
            </a:r>
            <a:r>
              <a:rPr lang="zh-CN" altLang="en-US" dirty="0"/>
              <a:t>图片、音乐、视频、超链接等等都属于超文本。</a:t>
            </a:r>
          </a:p>
          <a:p>
            <a:r>
              <a:rPr lang="en" altLang="zh-CN" dirty="0"/>
              <a:t>HTTP </a:t>
            </a:r>
            <a:r>
              <a:rPr lang="zh-CN" altLang="en-US" dirty="0"/>
              <a:t>协议的制作者是</a:t>
            </a:r>
            <a:r>
              <a:rPr lang="zh-CN" altLang="en-US" b="1" dirty="0">
                <a:solidFill>
                  <a:srgbClr val="C00000"/>
                </a:solidFill>
              </a:rPr>
              <a:t>蒂姆</a:t>
            </a:r>
            <a:r>
              <a:rPr lang="en-US" altLang="zh-CN" b="1" dirty="0">
                <a:solidFill>
                  <a:srgbClr val="C00000"/>
                </a:solidFill>
              </a:rPr>
              <a:t>·</a:t>
            </a:r>
            <a:r>
              <a:rPr lang="zh-CN" altLang="en-US" b="1" dirty="0">
                <a:solidFill>
                  <a:srgbClr val="C00000"/>
                </a:solidFill>
              </a:rPr>
              <a:t>伯纳斯</a:t>
            </a:r>
            <a:r>
              <a:rPr lang="en-US" altLang="zh-CN" b="1" dirty="0">
                <a:solidFill>
                  <a:srgbClr val="C00000"/>
                </a:solidFill>
              </a:rPr>
              <a:t>-</a:t>
            </a:r>
            <a:r>
              <a:rPr lang="zh-CN" altLang="en-US" b="1" dirty="0">
                <a:solidFill>
                  <a:srgbClr val="C00000"/>
                </a:solidFill>
              </a:rPr>
              <a:t>李</a:t>
            </a:r>
            <a:r>
              <a:rPr lang="zh-CN" altLang="en-US" dirty="0"/>
              <a:t>，</a:t>
            </a:r>
            <a:r>
              <a:rPr lang="en-US" altLang="zh-CN" dirty="0"/>
              <a:t>1991</a:t>
            </a:r>
            <a:r>
              <a:rPr lang="zh-CN" altLang="en-US" dirty="0"/>
              <a:t>年设计出来的，</a:t>
            </a:r>
            <a:r>
              <a:rPr lang="en" altLang="zh-CN" b="1" dirty="0">
                <a:solidFill>
                  <a:srgbClr val="C00000"/>
                </a:solidFill>
              </a:rPr>
              <a:t>HTTP </a:t>
            </a:r>
            <a:r>
              <a:rPr lang="zh-CN" altLang="en-US" b="1" dirty="0">
                <a:solidFill>
                  <a:srgbClr val="C00000"/>
                </a:solidFill>
              </a:rPr>
              <a:t>协议设计之前目的是传输网页数据的，现在允许传输任意类型的数据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  <a:p>
            <a:r>
              <a:rPr lang="zh-CN" altLang="en-US" b="1" dirty="0">
                <a:solidFill>
                  <a:srgbClr val="C00000"/>
                </a:solidFill>
              </a:rPr>
              <a:t>传输 </a:t>
            </a:r>
            <a:r>
              <a:rPr lang="en" altLang="zh-CN" b="1" dirty="0">
                <a:solidFill>
                  <a:srgbClr val="C00000"/>
                </a:solidFill>
              </a:rPr>
              <a:t>HTTP </a:t>
            </a:r>
            <a:r>
              <a:rPr lang="zh-CN" altLang="en-US" b="1" dirty="0">
                <a:solidFill>
                  <a:srgbClr val="C00000"/>
                </a:solidFill>
              </a:rPr>
              <a:t>协议格式的数据是基于 </a:t>
            </a:r>
            <a:r>
              <a:rPr lang="en" altLang="zh-CN" b="1" dirty="0">
                <a:solidFill>
                  <a:srgbClr val="C00000"/>
                </a:solidFill>
              </a:rPr>
              <a:t>TCP </a:t>
            </a:r>
            <a:r>
              <a:rPr lang="zh-CN" altLang="en-US" b="1" dirty="0">
                <a:solidFill>
                  <a:srgbClr val="C00000"/>
                </a:solidFill>
              </a:rPr>
              <a:t>传输协议的，发送数据之前需要先建立连接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1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70228-28D1-A249-B587-AF66ACDED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332656"/>
            <a:ext cx="6299701" cy="4855845"/>
          </a:xfrm>
        </p:spPr>
        <p:txBody>
          <a:bodyPr/>
          <a:lstStyle/>
          <a:p>
            <a:r>
              <a:rPr lang="zh-CN" altLang="en-US" dirty="0"/>
              <a:t>能够写出返回</a:t>
            </a:r>
            <a:r>
              <a:rPr lang="en" altLang="zh-CN" dirty="0"/>
              <a:t>html</a:t>
            </a:r>
            <a:r>
              <a:rPr lang="zh-CN" altLang="en-US" dirty="0"/>
              <a:t>页面的响应报文</a:t>
            </a:r>
          </a:p>
        </p:txBody>
      </p:sp>
    </p:spTree>
    <p:extLst>
      <p:ext uri="{BB962C8B-B14F-4D97-AF65-F5344CB8AC3E}">
        <p14:creationId xmlns:p14="http://schemas.microsoft.com/office/powerpoint/2010/main" val="880843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页面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开发自己的</a:t>
            </a:r>
            <a:r>
              <a:rPr lang="en" altLang="zh-CN" dirty="0"/>
              <a:t>Web</a:t>
            </a:r>
            <a:r>
              <a:rPr lang="zh-CN" altLang="en-US" dirty="0"/>
              <a:t>服务器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660" y="2060848"/>
            <a:ext cx="11425386" cy="509523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实现步骤</a:t>
            </a:r>
            <a:r>
              <a:rPr lang="en-US" altLang="zh-CN" b="1" dirty="0">
                <a:solidFill>
                  <a:srgbClr val="C00000"/>
                </a:solidFill>
              </a:rPr>
              <a:t>: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en-US" altLang="zh-CN" dirty="0"/>
              <a:t>1.</a:t>
            </a:r>
            <a:r>
              <a:rPr lang="zh-CN" altLang="en-US" dirty="0"/>
              <a:t> 编写一个</a:t>
            </a:r>
            <a:r>
              <a:rPr lang="en" altLang="zh-CN" dirty="0"/>
              <a:t>TCP</a:t>
            </a:r>
            <a:r>
              <a:rPr lang="zh-CN" altLang="en-US" dirty="0"/>
              <a:t>服务端程序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获取浏览器发送的</a:t>
            </a:r>
            <a:r>
              <a:rPr lang="en" altLang="zh-CN" dirty="0"/>
              <a:t>http</a:t>
            </a:r>
            <a:r>
              <a:rPr lang="zh-CN" altLang="en-US" dirty="0"/>
              <a:t>请求报文数据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读取固定页面数据，把页面数据组装成</a:t>
            </a:r>
            <a:r>
              <a:rPr lang="en" altLang="zh-CN" dirty="0"/>
              <a:t>HTTP</a:t>
            </a:r>
            <a:r>
              <a:rPr lang="zh-CN" altLang="en-US" dirty="0"/>
              <a:t>响应报文数据发送给浏览器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" altLang="zh-CN" dirty="0"/>
              <a:t>HTTP</a:t>
            </a:r>
            <a:r>
              <a:rPr lang="zh-CN" altLang="en-US" dirty="0"/>
              <a:t>响应报文数据发送完成以后，关闭服务于客户端的套接字</a:t>
            </a:r>
          </a:p>
        </p:txBody>
      </p:sp>
    </p:spTree>
    <p:extLst>
      <p:ext uri="{BB962C8B-B14F-4D97-AF65-F5344CB8AC3E}">
        <p14:creationId xmlns:p14="http://schemas.microsoft.com/office/powerpoint/2010/main" val="1685699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页面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Web</a:t>
            </a:r>
            <a:r>
              <a:rPr lang="zh-CN" altLang="en-US" dirty="0"/>
              <a:t>服务器</a:t>
            </a:r>
            <a:r>
              <a:rPr lang="en-US" altLang="zh-CN" dirty="0"/>
              <a:t>-</a:t>
            </a:r>
            <a:r>
              <a:rPr lang="zh-CN" altLang="en-US" dirty="0"/>
              <a:t>返回</a:t>
            </a:r>
            <a:r>
              <a:rPr lang="en" altLang="zh-CN" dirty="0"/>
              <a:t>html</a:t>
            </a:r>
            <a:r>
              <a:rPr lang="zh-CN" altLang="en-US" dirty="0"/>
              <a:t>页面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1425386" cy="4591179"/>
          </a:xfrm>
        </p:spPr>
        <p:txBody>
          <a:bodyPr>
            <a:noAutofit/>
          </a:bodyPr>
          <a:lstStyle/>
          <a:p>
            <a:r>
              <a:rPr lang="zh-CN" altLang="en-US" dirty="0"/>
              <a:t>实际上在完成了</a:t>
            </a:r>
            <a:r>
              <a:rPr lang="en" altLang="zh-CN" dirty="0"/>
              <a:t>Web</a:t>
            </a:r>
            <a:r>
              <a:rPr lang="zh-CN" altLang="en-US" dirty="0"/>
              <a:t>服务器后</a:t>
            </a:r>
            <a:r>
              <a:rPr lang="en-US" altLang="zh-CN" dirty="0"/>
              <a:t>, </a:t>
            </a:r>
            <a:r>
              <a:rPr lang="zh-CN" altLang="en-US" dirty="0"/>
              <a:t>我们也通过</a:t>
            </a:r>
            <a:r>
              <a:rPr lang="en" altLang="zh-CN" dirty="0"/>
              <a:t>Web</a:t>
            </a:r>
            <a:r>
              <a:rPr lang="zh-CN" altLang="en-US" dirty="0"/>
              <a:t>服务器向浏览器发送了数据</a:t>
            </a:r>
            <a:r>
              <a:rPr lang="en-US" altLang="zh-CN" dirty="0"/>
              <a:t>. </a:t>
            </a:r>
            <a:r>
              <a:rPr lang="zh-CN" altLang="en-US" dirty="0"/>
              <a:t>而这里我们需要发送的数据是</a:t>
            </a:r>
            <a:r>
              <a:rPr lang="en" altLang="zh-CN" dirty="0"/>
              <a:t>html, </a:t>
            </a:r>
            <a:r>
              <a:rPr lang="zh-CN" altLang="en-US" dirty="0"/>
              <a:t>所以只需要把</a:t>
            </a:r>
            <a:r>
              <a:rPr lang="en" altLang="zh-CN" dirty="0"/>
              <a:t>Web</a:t>
            </a:r>
            <a:r>
              <a:rPr lang="zh-CN" altLang="en-US" dirty="0"/>
              <a:t>服务器发送给浏览器的数据改成为</a:t>
            </a:r>
            <a:r>
              <a:rPr lang="en" altLang="zh-CN" dirty="0"/>
              <a:t>html</a:t>
            </a:r>
            <a:r>
              <a:rPr lang="zh-CN" altLang="en-US" dirty="0"/>
              <a:t>就可以了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07D59A-ACEF-0F40-927C-CB46113EA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88" y="2662906"/>
            <a:ext cx="8763000" cy="375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008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页面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Web</a:t>
            </a:r>
            <a:r>
              <a:rPr lang="zh-CN" altLang="en-US" dirty="0"/>
              <a:t>服务器</a:t>
            </a:r>
            <a:r>
              <a:rPr lang="en-US" altLang="zh-CN" dirty="0"/>
              <a:t>-</a:t>
            </a:r>
            <a:r>
              <a:rPr lang="zh-CN" altLang="en-US" dirty="0"/>
              <a:t>返回</a:t>
            </a:r>
            <a:r>
              <a:rPr lang="en" altLang="zh-CN" dirty="0"/>
              <a:t>html</a:t>
            </a:r>
            <a:r>
              <a:rPr lang="zh-CN" altLang="en-US" dirty="0"/>
              <a:t>页面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1425386" cy="4591179"/>
          </a:xfrm>
        </p:spPr>
        <p:txBody>
          <a:bodyPr>
            <a:no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2C086-B2F7-C54E-B218-1A7FF2A6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20" y="1528722"/>
            <a:ext cx="8813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15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A2BFC6-E19A-3240-AA71-28CCE11C1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1124744"/>
            <a:ext cx="5974539" cy="4256405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URL</a:t>
            </a:r>
          </a:p>
          <a:p>
            <a:pPr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查看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协议的通信过程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请求报文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响应报文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页面</a:t>
            </a:r>
          </a:p>
          <a:p>
            <a:pPr>
              <a:buFont typeface="Wingdings" charset="2"/>
              <a:buChar char="u"/>
            </a:pPr>
            <a:r>
              <a:rPr lang="en-US" altLang="zh-CN" dirty="0" err="1">
                <a:solidFill>
                  <a:srgbClr val="C00000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3512226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70228-28D1-A249-B587-AF66ACDED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404664"/>
            <a:ext cx="6299701" cy="4855845"/>
          </a:xfrm>
        </p:spPr>
        <p:txBody>
          <a:bodyPr/>
          <a:lstStyle/>
          <a:p>
            <a:r>
              <a:rPr lang="zh-CN" altLang="en-US" dirty="0"/>
              <a:t>能够知道什么是</a:t>
            </a:r>
            <a:r>
              <a:rPr lang="en" altLang="zh-CN" dirty="0" err="1"/>
              <a:t>FastAPI</a:t>
            </a:r>
            <a:endParaRPr lang="en" altLang="zh-CN" dirty="0"/>
          </a:p>
          <a:p>
            <a:r>
              <a:rPr lang="zh-CN" altLang="en-US" dirty="0"/>
              <a:t>能够知道怎么安装</a:t>
            </a:r>
            <a:r>
              <a:rPr lang="en" altLang="zh-CN" dirty="0" err="1"/>
              <a:t>FastAPI</a:t>
            </a:r>
            <a:endParaRPr lang="en" altLang="zh-CN" dirty="0"/>
          </a:p>
          <a:p>
            <a:r>
              <a:rPr lang="zh-CN" altLang="en-US" dirty="0"/>
              <a:t>能够掌握</a:t>
            </a:r>
            <a:r>
              <a:rPr lang="en" altLang="zh-CN" dirty="0" err="1"/>
              <a:t>FastAPI</a:t>
            </a:r>
            <a:r>
              <a:rPr lang="zh-CN" altLang="en-US" dirty="0"/>
              <a:t>的基本使用</a:t>
            </a:r>
          </a:p>
          <a:p>
            <a:r>
              <a:rPr lang="zh-CN" altLang="en-US" dirty="0"/>
              <a:t>能够掌握</a:t>
            </a:r>
            <a:r>
              <a:rPr lang="en" altLang="zh-CN" dirty="0" err="1"/>
              <a:t>FastAPI</a:t>
            </a:r>
            <a:r>
              <a:rPr lang="zh-CN" altLang="en-US" dirty="0"/>
              <a:t>实现访问多个指定网页</a:t>
            </a:r>
          </a:p>
        </p:txBody>
      </p:sp>
    </p:spTree>
    <p:extLst>
      <p:ext uri="{BB962C8B-B14F-4D97-AF65-F5344CB8AC3E}">
        <p14:creationId xmlns:p14="http://schemas.microsoft.com/office/powerpoint/2010/main" val="708358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595959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" altLang="zh-CN" dirty="0"/>
              <a:t>FastAPI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498" y="1611233"/>
            <a:ext cx="11425386" cy="4591179"/>
          </a:xfrm>
        </p:spPr>
        <p:txBody>
          <a:bodyPr>
            <a:noAutofit/>
          </a:bodyPr>
          <a:lstStyle/>
          <a:p>
            <a:r>
              <a:rPr lang="en" altLang="zh-CN" dirty="0" err="1"/>
              <a:t>FastAPI</a:t>
            </a:r>
            <a:r>
              <a:rPr lang="zh-CN" altLang="en-US" dirty="0"/>
              <a:t>是一个现代的，快速（高性能）</a:t>
            </a:r>
            <a:r>
              <a:rPr lang="en" altLang="zh-CN" dirty="0"/>
              <a:t>python web</a:t>
            </a:r>
            <a:r>
              <a:rPr lang="zh-CN" altLang="en-US" dirty="0"/>
              <a:t>框架</a:t>
            </a:r>
            <a:r>
              <a:rPr lang="en-US" altLang="zh-CN" dirty="0"/>
              <a:t>. </a:t>
            </a:r>
            <a:r>
              <a:rPr lang="zh-CN" altLang="en-US" dirty="0"/>
              <a:t>基于标准的</a:t>
            </a:r>
            <a:r>
              <a:rPr lang="en" altLang="zh-CN" dirty="0"/>
              <a:t>python</a:t>
            </a:r>
            <a:r>
              <a:rPr lang="zh-CN" altLang="en-US" dirty="0"/>
              <a:t>类型提示，使用</a:t>
            </a:r>
            <a:r>
              <a:rPr lang="en" altLang="zh-CN" dirty="0"/>
              <a:t>python3.6+</a:t>
            </a:r>
            <a:r>
              <a:rPr lang="zh-CN" altLang="en-US" dirty="0"/>
              <a:t>构建</a:t>
            </a:r>
            <a:r>
              <a:rPr lang="en" altLang="zh-CN" dirty="0"/>
              <a:t>API</a:t>
            </a:r>
            <a:r>
              <a:rPr lang="zh-CN" altLang="en-US" dirty="0"/>
              <a:t>的</a:t>
            </a:r>
            <a:r>
              <a:rPr lang="en" altLang="zh-CN" dirty="0"/>
              <a:t>Web</a:t>
            </a:r>
            <a:r>
              <a:rPr lang="zh-CN" altLang="en-US" dirty="0"/>
              <a:t>框架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简单讲</a:t>
            </a:r>
            <a:r>
              <a:rPr lang="en" altLang="zh-CN" dirty="0" err="1">
                <a:solidFill>
                  <a:srgbClr val="C00000"/>
                </a:solidFill>
              </a:rPr>
              <a:t>FastAPI</a:t>
            </a:r>
            <a:r>
              <a:rPr lang="zh-CN" altLang="en-US" dirty="0"/>
              <a:t>就是把做</a:t>
            </a:r>
            <a:r>
              <a:rPr lang="en" altLang="zh-CN" dirty="0"/>
              <a:t>web</a:t>
            </a:r>
            <a:r>
              <a:rPr lang="zh-CN" altLang="en-US" dirty="0"/>
              <a:t>开发所需的相关代码全部简化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我们不需要自己实现各种复杂的代码</a:t>
            </a:r>
            <a:r>
              <a:rPr lang="en-US" altLang="zh-CN" dirty="0"/>
              <a:t>, </a:t>
            </a:r>
            <a:r>
              <a:rPr lang="zh-CN" altLang="en-US" dirty="0"/>
              <a:t>例如</a:t>
            </a:r>
            <a:r>
              <a:rPr lang="zh-CN" altLang="en-US" dirty="0">
                <a:solidFill>
                  <a:srgbClr val="C00000"/>
                </a:solidFill>
              </a:rPr>
              <a:t>多任务</a:t>
            </a:r>
            <a:r>
              <a:rPr lang="en-US" altLang="zh-CN" dirty="0">
                <a:solidFill>
                  <a:srgbClr val="C00000"/>
                </a:solidFill>
              </a:rPr>
              <a:t>,</a:t>
            </a:r>
            <a:r>
              <a:rPr lang="zh-CN" altLang="en-US" dirty="0">
                <a:solidFill>
                  <a:srgbClr val="C00000"/>
                </a:solidFill>
              </a:rPr>
              <a:t>路由装饰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器</a:t>
            </a:r>
            <a:r>
              <a:rPr lang="zh-CN" altLang="en-US" dirty="0"/>
              <a:t>等等</a:t>
            </a:r>
            <a:r>
              <a:rPr lang="en-US" altLang="zh-CN" dirty="0"/>
              <a:t>. </a:t>
            </a:r>
            <a:r>
              <a:rPr lang="zh-CN" altLang="en-US" dirty="0"/>
              <a:t>只需要调用</a:t>
            </a:r>
            <a:r>
              <a:rPr lang="en" altLang="zh-CN" dirty="0" err="1">
                <a:solidFill>
                  <a:srgbClr val="C00000"/>
                </a:solidFill>
              </a:rPr>
              <a:t>FastAPI</a:t>
            </a:r>
            <a:r>
              <a:rPr lang="zh-CN" altLang="en-US" dirty="0"/>
              <a:t>提供给我们的函数</a:t>
            </a:r>
            <a:r>
              <a:rPr lang="en-US" altLang="zh-CN" dirty="0"/>
              <a:t>, </a:t>
            </a:r>
            <a:r>
              <a:rPr lang="zh-CN" altLang="en-US" dirty="0"/>
              <a:t>一调用就可</a:t>
            </a:r>
            <a:endParaRPr lang="en-US" altLang="zh-CN" dirty="0"/>
          </a:p>
          <a:p>
            <a:r>
              <a:rPr lang="zh-CN" altLang="en-US" dirty="0"/>
              <a:t>以实现之前需要很多复杂代码才能实现的功能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3530DE-E8D0-DF42-9F99-B3A2AF0A1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810" y="2083481"/>
            <a:ext cx="5616624" cy="36466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3379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595959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FastAPI</a:t>
            </a:r>
            <a:r>
              <a:rPr lang="zh-CN" altLang="en-US" dirty="0"/>
              <a:t>的特点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498" y="1611233"/>
            <a:ext cx="11425386" cy="4591179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·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b="1" dirty="0">
                <a:solidFill>
                  <a:srgbClr val="C00000"/>
                </a:solidFill>
              </a:rPr>
              <a:t>性能快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高性能，可以和</a:t>
            </a:r>
            <a:r>
              <a:rPr lang="en" altLang="zh-CN" b="1" dirty="0"/>
              <a:t>NodeJS</a:t>
            </a:r>
            <a:r>
              <a:rPr lang="zh-CN" altLang="en-US" dirty="0"/>
              <a:t>和</a:t>
            </a:r>
            <a:r>
              <a:rPr lang="en" altLang="zh-CN" b="1" dirty="0"/>
              <a:t>Go</a:t>
            </a:r>
            <a:r>
              <a:rPr lang="zh-CN" altLang="en-US" dirty="0"/>
              <a:t>相提并论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·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b="1" dirty="0">
                <a:solidFill>
                  <a:srgbClr val="C00000"/>
                </a:solidFill>
              </a:rPr>
              <a:t>快速开发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开发功能速度提高约</a:t>
            </a:r>
            <a:r>
              <a:rPr lang="en-US" altLang="zh-CN" dirty="0"/>
              <a:t>200%</a:t>
            </a:r>
            <a:r>
              <a:rPr lang="zh-CN" altLang="en-US" dirty="0"/>
              <a:t>至</a:t>
            </a:r>
            <a:r>
              <a:rPr lang="en-US" altLang="zh-CN" dirty="0"/>
              <a:t>300%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·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b="1" dirty="0">
                <a:solidFill>
                  <a:srgbClr val="C00000"/>
                </a:solidFill>
              </a:rPr>
              <a:t>更少的</a:t>
            </a:r>
            <a:r>
              <a:rPr lang="en" altLang="zh-CN" b="1" dirty="0">
                <a:solidFill>
                  <a:srgbClr val="C00000"/>
                </a:solidFill>
              </a:rPr>
              <a:t>Bug</a:t>
            </a:r>
            <a:r>
              <a:rPr lang="zh-CN" altLang="en" dirty="0">
                <a:solidFill>
                  <a:srgbClr val="C00000"/>
                </a:solidFill>
              </a:rPr>
              <a:t>：</a:t>
            </a:r>
          </a:p>
          <a:p>
            <a:r>
              <a:rPr lang="en" altLang="zh-CN" b="1" dirty="0">
                <a:solidFill>
                  <a:srgbClr val="C00000"/>
                </a:solidFill>
              </a:rPr>
              <a:t>·</a:t>
            </a:r>
            <a:r>
              <a:rPr lang="en" altLang="zh-CN" dirty="0">
                <a:solidFill>
                  <a:srgbClr val="C00000"/>
                </a:solidFill>
              </a:rPr>
              <a:t> </a:t>
            </a:r>
            <a:r>
              <a:rPr lang="en" altLang="zh-CN" b="1" dirty="0">
                <a:solidFill>
                  <a:srgbClr val="C00000"/>
                </a:solidFill>
              </a:rPr>
              <a:t>Fewer bugs</a:t>
            </a:r>
            <a:r>
              <a:rPr lang="en" altLang="zh-CN" dirty="0">
                <a:solidFill>
                  <a:srgbClr val="C00000"/>
                </a:solidFill>
              </a:rPr>
              <a:t>: </a:t>
            </a:r>
            <a:r>
              <a:rPr lang="zh-CN" altLang="en-US" dirty="0"/>
              <a:t>减少</a:t>
            </a:r>
            <a:r>
              <a:rPr lang="en-US" altLang="zh-CN" dirty="0"/>
              <a:t>40%</a:t>
            </a:r>
            <a:r>
              <a:rPr lang="zh-CN" altLang="en-US" dirty="0"/>
              <a:t>开发人员容易引发的错误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·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b="1" dirty="0">
                <a:solidFill>
                  <a:srgbClr val="C00000"/>
                </a:solidFill>
              </a:rPr>
              <a:t>直观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完美的编辑支持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·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b="1" dirty="0">
                <a:solidFill>
                  <a:srgbClr val="C00000"/>
                </a:solidFill>
              </a:rPr>
              <a:t>简单</a:t>
            </a:r>
            <a:r>
              <a:rPr lang="en-US" altLang="zh-CN" dirty="0">
                <a:solidFill>
                  <a:srgbClr val="C00000"/>
                </a:solidFill>
              </a:rPr>
              <a:t>: </a:t>
            </a:r>
            <a:r>
              <a:rPr lang="zh-CN" altLang="en-US" dirty="0"/>
              <a:t>易于使用和学习，减少阅读文档的时间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·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b="1" dirty="0">
                <a:solidFill>
                  <a:srgbClr val="C00000"/>
                </a:solidFill>
              </a:rPr>
              <a:t>代码简洁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很大程度上减少代码重复。每个参数可以声明多个功能，减少</a:t>
            </a:r>
            <a:r>
              <a:rPr lang="en" altLang="zh-CN" dirty="0"/>
              <a:t>bug</a:t>
            </a:r>
            <a:r>
              <a:rPr lang="zh-CN" altLang="en-US" dirty="0"/>
              <a:t>的发生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·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r>
              <a:rPr lang="zh-CN" altLang="en-US" b="1" dirty="0">
                <a:solidFill>
                  <a:srgbClr val="C00000"/>
                </a:solidFill>
              </a:rPr>
              <a:t>标准化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基于并完全兼容</a:t>
            </a:r>
            <a:r>
              <a:rPr lang="en" altLang="zh-CN" dirty="0"/>
              <a:t>API</a:t>
            </a:r>
            <a:r>
              <a:rPr lang="zh-CN" altLang="en-US" dirty="0"/>
              <a:t>的开发标准：</a:t>
            </a:r>
            <a:r>
              <a:rPr lang="en" altLang="zh-CN" dirty="0">
                <a:hlinkClick r:id="rId2"/>
              </a:rPr>
              <a:t>OpenAPI</a:t>
            </a:r>
            <a:r>
              <a:rPr lang="zh-CN" altLang="en" dirty="0"/>
              <a:t>（</a:t>
            </a:r>
            <a:r>
              <a:rPr lang="zh-CN" altLang="en-US" dirty="0"/>
              <a:t>以前称为</a:t>
            </a:r>
            <a:r>
              <a:rPr lang="en" altLang="zh-CN" dirty="0"/>
              <a:t>Swagger</a:t>
            </a:r>
            <a:r>
              <a:rPr lang="zh-CN" altLang="en" dirty="0"/>
              <a:t>）</a:t>
            </a:r>
            <a:r>
              <a:rPr lang="zh-CN" altLang="en-US" dirty="0"/>
              <a:t>和</a:t>
            </a:r>
            <a:r>
              <a:rPr lang="en" altLang="zh-CN" u="sng" dirty="0">
                <a:hlinkClick r:id="rId3"/>
              </a:rPr>
              <a:t>JSON Schema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70667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595959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搭建环境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498" y="1611233"/>
            <a:ext cx="11425386" cy="4591179"/>
          </a:xfrm>
        </p:spPr>
        <p:txBody>
          <a:bodyPr>
            <a:noAutofit/>
          </a:bodyPr>
          <a:lstStyle/>
          <a:p>
            <a:r>
              <a:rPr lang="en" altLang="zh-CN" dirty="0"/>
              <a:t>python</a:t>
            </a:r>
            <a:r>
              <a:rPr lang="zh-CN" altLang="en-US" dirty="0"/>
              <a:t>环境：</a:t>
            </a:r>
            <a:r>
              <a:rPr lang="en" altLang="zh-CN" dirty="0"/>
              <a:t>Python 3.6+</a:t>
            </a:r>
          </a:p>
          <a:p>
            <a:endParaRPr lang="en" altLang="zh-CN" dirty="0"/>
          </a:p>
          <a:p>
            <a:r>
              <a:rPr lang="en" altLang="zh-CN" b="1" dirty="0" err="1"/>
              <a:t>fastapi</a:t>
            </a:r>
            <a:r>
              <a:rPr lang="zh-CN" altLang="en-US" b="1" dirty="0"/>
              <a:t>安装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安装方式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zh-CN" altLang="en-US" b="0" dirty="0"/>
              <a:t>安装</a:t>
            </a:r>
            <a:r>
              <a:rPr lang="en" altLang="zh-CN" b="0" dirty="0" err="1"/>
              <a:t>fastapi</a:t>
            </a:r>
            <a:endParaRPr lang="en" altLang="zh-CN" b="0" dirty="0"/>
          </a:p>
          <a:p>
            <a:pPr lvl="2"/>
            <a:r>
              <a:rPr lang="en" altLang="zh-CN" b="0" dirty="0"/>
              <a:t>pip install </a:t>
            </a:r>
            <a:r>
              <a:rPr lang="en" altLang="zh-CN" b="0" dirty="0" err="1"/>
              <a:t>fastapi</a:t>
            </a:r>
            <a:endParaRPr lang="en" altLang="zh-CN" b="0" dirty="0"/>
          </a:p>
          <a:p>
            <a:pPr lvl="1"/>
            <a:r>
              <a:rPr lang="zh-CN" altLang="en-US" b="0" dirty="0"/>
              <a:t>如果用于生产，那么你还需要一个</a:t>
            </a:r>
            <a:r>
              <a:rPr lang="en" altLang="zh-CN" b="0" dirty="0"/>
              <a:t>ASGI</a:t>
            </a:r>
            <a:r>
              <a:rPr lang="zh-CN" altLang="en-US" b="0" dirty="0"/>
              <a:t>服务器，如</a:t>
            </a:r>
            <a:r>
              <a:rPr lang="en" altLang="zh-CN" b="0" dirty="0" err="1"/>
              <a:t>Uvicorn</a:t>
            </a:r>
            <a:r>
              <a:rPr lang="zh-CN" altLang="en-US" b="0" dirty="0"/>
              <a:t>或</a:t>
            </a:r>
            <a:r>
              <a:rPr lang="en" altLang="zh-CN" b="0" dirty="0" err="1"/>
              <a:t>Hypercorn</a:t>
            </a:r>
            <a:endParaRPr lang="en" altLang="zh-CN" b="0" dirty="0"/>
          </a:p>
          <a:p>
            <a:pPr lvl="2"/>
            <a:r>
              <a:rPr lang="en" altLang="zh-CN" b="0" dirty="0"/>
              <a:t>pip install </a:t>
            </a:r>
            <a:r>
              <a:rPr lang="en" altLang="zh-CN" b="0" dirty="0" err="1"/>
              <a:t>uvicorn</a:t>
            </a:r>
            <a:endParaRPr lang="en" altLang="zh-CN" b="0" dirty="0"/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549290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595959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搭建环境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498" y="1611233"/>
            <a:ext cx="11425386" cy="4591179"/>
          </a:xfrm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安装方式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</a:p>
          <a:p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DADC49-3A97-1B40-B612-4390BB6B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98" y="2204864"/>
            <a:ext cx="3722621" cy="30759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676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协议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HTTP </a:t>
            </a:r>
            <a:r>
              <a:rPr lang="zh-CN" altLang="en-US" dirty="0"/>
              <a:t>协议的作用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规定了浏览器和 </a:t>
            </a:r>
            <a:r>
              <a:rPr lang="en" altLang="zh-CN" b="1" dirty="0">
                <a:solidFill>
                  <a:srgbClr val="C00000"/>
                </a:solidFill>
              </a:rPr>
              <a:t>Web </a:t>
            </a:r>
            <a:r>
              <a:rPr lang="zh-CN" altLang="en-US" b="1" dirty="0">
                <a:solidFill>
                  <a:srgbClr val="C00000"/>
                </a:solidFill>
              </a:rPr>
              <a:t>服务器通信数据的格式，也就是说浏览器和</a:t>
            </a:r>
            <a:r>
              <a:rPr lang="en" altLang="zh-CN" b="1" dirty="0">
                <a:solidFill>
                  <a:srgbClr val="C00000"/>
                </a:solidFill>
              </a:rPr>
              <a:t>web</a:t>
            </a:r>
            <a:r>
              <a:rPr lang="zh-CN" altLang="en-US" b="1" dirty="0">
                <a:solidFill>
                  <a:srgbClr val="C00000"/>
                </a:solidFill>
              </a:rPr>
              <a:t>服务器通信需要使用</a:t>
            </a:r>
            <a:r>
              <a:rPr lang="en" altLang="zh-CN" b="1" dirty="0">
                <a:solidFill>
                  <a:srgbClr val="C00000"/>
                </a:solidFill>
              </a:rPr>
              <a:t>http</a:t>
            </a:r>
            <a:r>
              <a:rPr lang="zh-CN" altLang="en-US" b="1" dirty="0">
                <a:solidFill>
                  <a:srgbClr val="C00000"/>
                </a:solidFill>
              </a:rPr>
              <a:t>协议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33E9D1-FB88-074C-8819-422A2136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04" y="2348880"/>
            <a:ext cx="8390142" cy="38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21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595959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搭建环境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498" y="1611233"/>
            <a:ext cx="11425386" cy="4591179"/>
          </a:xfrm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安装方式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</a:p>
          <a:p>
            <a:r>
              <a:rPr lang="zh-CN" altLang="en-US" dirty="0"/>
              <a:t>​ </a:t>
            </a:r>
            <a:r>
              <a:rPr lang="en-US" altLang="zh-CN" dirty="0"/>
              <a:t>2</a:t>
            </a:r>
            <a:r>
              <a:rPr lang="zh-CN" altLang="en-US" dirty="0"/>
              <a:t>）选择对应项目的</a:t>
            </a:r>
            <a:r>
              <a:rPr lang="en" altLang="zh-CN" dirty="0"/>
              <a:t>Project Interpreter</a:t>
            </a:r>
          </a:p>
          <a:p>
            <a:r>
              <a:rPr lang="en" altLang="zh-CN" dirty="0"/>
              <a:t>-&gt; </a:t>
            </a:r>
            <a:r>
              <a:rPr lang="zh-CN" altLang="en-US" dirty="0"/>
              <a:t>选择</a:t>
            </a:r>
            <a:r>
              <a:rPr lang="en" altLang="zh-CN" dirty="0" err="1"/>
              <a:t>pygame</a:t>
            </a:r>
            <a:r>
              <a:rPr lang="zh-CN" altLang="en" dirty="0"/>
              <a:t>（</a:t>
            </a:r>
            <a:r>
              <a:rPr lang="zh-CN" altLang="en-US" dirty="0"/>
              <a:t>可以输入</a:t>
            </a:r>
            <a:r>
              <a:rPr lang="en" altLang="zh-CN" dirty="0" err="1"/>
              <a:t>pygame</a:t>
            </a:r>
            <a:r>
              <a:rPr lang="zh-CN" altLang="en-US" dirty="0"/>
              <a:t>进行搜索，</a:t>
            </a:r>
            <a:endParaRPr lang="en-US" altLang="zh-CN" dirty="0"/>
          </a:p>
          <a:p>
            <a:r>
              <a:rPr lang="zh-CN" altLang="en-US" dirty="0"/>
              <a:t>节省时间） </a:t>
            </a:r>
            <a:endParaRPr lang="en-US" altLang="zh-CN" dirty="0"/>
          </a:p>
          <a:p>
            <a:r>
              <a:rPr lang="en-US" altLang="zh-CN" dirty="0"/>
              <a:t>-&gt; </a:t>
            </a:r>
            <a:r>
              <a:rPr lang="en" altLang="zh-CN" dirty="0"/>
              <a:t>install package</a:t>
            </a:r>
            <a:r>
              <a:rPr lang="zh-CN" altLang="en-US" dirty="0"/>
              <a:t>按钮 </a:t>
            </a:r>
            <a:endParaRPr lang="en-US" altLang="zh-CN" dirty="0"/>
          </a:p>
          <a:p>
            <a:r>
              <a:rPr lang="en-US" altLang="zh-CN" dirty="0"/>
              <a:t>–&gt; </a:t>
            </a:r>
            <a:r>
              <a:rPr lang="zh-CN" altLang="en-US" dirty="0"/>
              <a:t>等待项目安装</a:t>
            </a:r>
            <a:r>
              <a:rPr lang="en" altLang="zh-CN" dirty="0" err="1"/>
              <a:t>pygame</a:t>
            </a:r>
            <a:r>
              <a:rPr lang="en" altLang="zh-CN" dirty="0"/>
              <a:t> </a:t>
            </a:r>
            <a:r>
              <a:rPr lang="zh-CN" altLang="en-US" dirty="0"/>
              <a:t>包完成（可能需要几</a:t>
            </a:r>
            <a:endParaRPr lang="en-US" altLang="zh-CN" dirty="0"/>
          </a:p>
          <a:p>
            <a:r>
              <a:rPr lang="zh-CN" altLang="en-US" dirty="0"/>
              <a:t>分钟到十几分钟）</a:t>
            </a:r>
            <a:endParaRPr lang="en-US" altLang="zh-CN" dirty="0"/>
          </a:p>
          <a:p>
            <a:r>
              <a:rPr lang="en-US" altLang="zh-CN" dirty="0"/>
              <a:t>-&gt; </a:t>
            </a:r>
            <a:r>
              <a:rPr lang="zh-CN" altLang="en-US" dirty="0"/>
              <a:t>返回后如果有</a:t>
            </a:r>
            <a:r>
              <a:rPr lang="en" altLang="zh-CN" dirty="0" err="1"/>
              <a:t>pygame</a:t>
            </a:r>
            <a:r>
              <a:rPr lang="en" altLang="zh-CN" dirty="0"/>
              <a:t> package</a:t>
            </a:r>
            <a:r>
              <a:rPr lang="zh-CN" altLang="en-US" dirty="0"/>
              <a:t>信息，则说</a:t>
            </a:r>
            <a:endParaRPr lang="en-US" altLang="zh-CN" dirty="0"/>
          </a:p>
          <a:p>
            <a:r>
              <a:rPr lang="zh-CN" altLang="en-US" dirty="0"/>
              <a:t>明项目配置成功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2412A2-78FA-8546-81A5-1670A4B8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54" y="1457271"/>
            <a:ext cx="6784493" cy="49438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7498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595959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搭建环境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DA892B-32E4-C545-A5F5-4023A082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92" y="1109363"/>
            <a:ext cx="7812353" cy="5594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498" y="1611233"/>
            <a:ext cx="11425386" cy="4591179"/>
          </a:xfrm>
        </p:spPr>
        <p:txBody>
          <a:bodyPr>
            <a:noAutofit/>
          </a:bodyPr>
          <a:lstStyle/>
          <a:p>
            <a:r>
              <a:rPr lang="zh-CN" altLang="en-US" dirty="0"/>
              <a:t>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111820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595959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FastAPI</a:t>
            </a:r>
            <a:r>
              <a:rPr lang="zh-CN" altLang="en-US" dirty="0"/>
              <a:t>的基本使用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498" y="1611233"/>
            <a:ext cx="11425386" cy="4591179"/>
          </a:xfrm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功能需求</a:t>
            </a:r>
            <a:r>
              <a:rPr lang="en-US" altLang="zh-CN" b="1" dirty="0">
                <a:solidFill>
                  <a:srgbClr val="C00000"/>
                </a:solidFill>
              </a:rPr>
              <a:t>: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en-US" altLang="zh-CN" dirty="0"/>
              <a:t>	1.</a:t>
            </a:r>
            <a:r>
              <a:rPr lang="zh-CN" altLang="en-US" dirty="0"/>
              <a:t> 搭建服务器</a:t>
            </a:r>
          </a:p>
          <a:p>
            <a:r>
              <a:rPr lang="en-US" altLang="zh-CN" dirty="0"/>
              <a:t>	2.</a:t>
            </a:r>
            <a:r>
              <a:rPr lang="zh-CN" altLang="en-US" dirty="0"/>
              <a:t> 返回</a:t>
            </a:r>
            <a:r>
              <a:rPr lang="en" altLang="zh-CN" dirty="0"/>
              <a:t>html</a:t>
            </a:r>
            <a:r>
              <a:rPr lang="zh-CN" altLang="en-US" dirty="0"/>
              <a:t>页面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基本步骤</a:t>
            </a:r>
            <a:r>
              <a:rPr lang="en-US" altLang="zh-CN" b="1" dirty="0">
                <a:solidFill>
                  <a:srgbClr val="C00000"/>
                </a:solidFill>
              </a:rPr>
              <a:t>: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en-US" altLang="zh-CN" dirty="0"/>
              <a:t>	1.</a:t>
            </a:r>
            <a:r>
              <a:rPr lang="zh-CN" altLang="en-US" dirty="0"/>
              <a:t> 导入模块</a:t>
            </a:r>
          </a:p>
          <a:p>
            <a:r>
              <a:rPr lang="en-US" altLang="zh-CN" dirty="0"/>
              <a:t>	2.</a:t>
            </a:r>
            <a:r>
              <a:rPr lang="zh-CN" altLang="en-US" dirty="0"/>
              <a:t> 创建</a:t>
            </a:r>
            <a:r>
              <a:rPr lang="en" altLang="zh-CN" dirty="0" err="1"/>
              <a:t>FastAPI</a:t>
            </a:r>
            <a:r>
              <a:rPr lang="zh-CN" altLang="en-US" dirty="0"/>
              <a:t>框架对象</a:t>
            </a:r>
          </a:p>
          <a:p>
            <a:r>
              <a:rPr lang="en-US" altLang="zh-CN" dirty="0"/>
              <a:t>	3.</a:t>
            </a:r>
            <a:r>
              <a:rPr lang="zh-CN" altLang="en-US" dirty="0"/>
              <a:t> 通过</a:t>
            </a:r>
            <a:r>
              <a:rPr lang="en-US" altLang="zh-CN" dirty="0"/>
              <a:t>@</a:t>
            </a:r>
            <a:r>
              <a:rPr lang="en" altLang="zh-CN" dirty="0"/>
              <a:t>app</a:t>
            </a:r>
            <a:r>
              <a:rPr lang="zh-CN" altLang="en-US" dirty="0"/>
              <a:t>路由装饰器收发数据</a:t>
            </a:r>
          </a:p>
          <a:p>
            <a:r>
              <a:rPr lang="en-US" altLang="zh-CN" dirty="0"/>
              <a:t>	4.</a:t>
            </a:r>
            <a:r>
              <a:rPr lang="zh-CN" altLang="en-US" dirty="0"/>
              <a:t> 运行服务器</a:t>
            </a:r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421228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595959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rgbClr val="595959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" altLang="zh-CN" dirty="0"/>
              <a:t>FastAPI</a:t>
            </a:r>
            <a:r>
              <a:rPr lang="zh-CN" altLang="en-US" dirty="0"/>
              <a:t>访问多个指定网页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498" y="1611233"/>
            <a:ext cx="11425386" cy="4591179"/>
          </a:xfrm>
        </p:spPr>
        <p:txBody>
          <a:bodyPr>
            <a:no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 </a:t>
            </a:r>
            <a:endParaRPr lang="e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1D0AE-37EC-4041-AAC1-6A74EF26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2" y="1654889"/>
            <a:ext cx="9804400" cy="398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8743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444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787996-4689-F443-9750-87073047AD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2784" y="1268760"/>
            <a:ext cx="5761288" cy="4511040"/>
          </a:xfrm>
        </p:spPr>
        <p:txBody>
          <a:bodyPr/>
          <a:lstStyle/>
          <a:p>
            <a:r>
              <a:rPr lang="en" altLang="zh-CN" dirty="0"/>
              <a:t>HTTP</a:t>
            </a:r>
            <a:r>
              <a:rPr lang="zh-CN" altLang="en-US" dirty="0"/>
              <a:t>协议是一个超文本传输协议</a:t>
            </a:r>
          </a:p>
          <a:p>
            <a:r>
              <a:rPr lang="en" altLang="zh-CN" dirty="0"/>
              <a:t>HTTP</a:t>
            </a:r>
            <a:r>
              <a:rPr lang="zh-CN" altLang="en-US" dirty="0"/>
              <a:t>协议是一个基于</a:t>
            </a:r>
            <a:r>
              <a:rPr lang="en" altLang="zh-CN" dirty="0"/>
              <a:t>TCP</a:t>
            </a:r>
            <a:r>
              <a:rPr lang="zh-CN" altLang="en-US" dirty="0"/>
              <a:t>传输协议传输数据的</a:t>
            </a:r>
          </a:p>
          <a:p>
            <a:r>
              <a:rPr lang="en" altLang="zh-CN" dirty="0"/>
              <a:t>HTTP</a:t>
            </a:r>
            <a:r>
              <a:rPr lang="zh-CN" altLang="en-US" dirty="0"/>
              <a:t>协议规定了浏览器和 </a:t>
            </a:r>
            <a:r>
              <a:rPr lang="en" altLang="zh-CN" dirty="0"/>
              <a:t>Web </a:t>
            </a:r>
            <a:r>
              <a:rPr lang="zh-CN" altLang="en-US" dirty="0"/>
              <a:t>服务器通信数据的格式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3384D4-F58A-5949-8B4C-2B850EAF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83933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A2BFC6-E19A-3240-AA71-28CCE11C1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1124744"/>
            <a:ext cx="5974539" cy="4256405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URL</a:t>
            </a:r>
          </a:p>
          <a:p>
            <a:pPr>
              <a:buFont typeface="Wingdings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查看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协议的通信过程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请求报文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HTTP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响应报文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</a:p>
          <a:p>
            <a:pPr>
              <a:buFont typeface="Wingdings" charset="2"/>
              <a:buChar char="u"/>
            </a:pP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Web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服务器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返回</a:t>
            </a:r>
            <a:r>
              <a:rPr lang="en-US" altLang="zh-CN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html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页面</a:t>
            </a:r>
          </a:p>
          <a:p>
            <a:pPr>
              <a:buFont typeface="Wingdings" charset="2"/>
              <a:buChar char="u"/>
            </a:pPr>
            <a:r>
              <a:rPr lang="en-US" altLang="zh-CN" dirty="0" err="1">
                <a:solidFill>
                  <a:schemeClr val="tx1"/>
                </a:solidFill>
                <a:latin typeface="微软雅黑" charset="-122"/>
                <a:ea typeface="微软雅黑" charset="-122"/>
              </a:rPr>
              <a:t>FastAPI</a:t>
            </a:r>
            <a:r>
              <a:rPr lang="zh-CN" altLang="en-US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211913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70228-28D1-A249-B587-AF66ACDED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674" y="332656"/>
            <a:ext cx="6299701" cy="4855845"/>
          </a:xfrm>
        </p:spPr>
        <p:txBody>
          <a:bodyPr/>
          <a:lstStyle/>
          <a:p>
            <a:r>
              <a:rPr lang="zh-CN" altLang="en-US" dirty="0"/>
              <a:t>能够知道</a:t>
            </a:r>
            <a:r>
              <a:rPr lang="en" altLang="zh-CN" dirty="0"/>
              <a:t>URL</a:t>
            </a:r>
            <a:r>
              <a:rPr lang="zh-CN" altLang="en-US" dirty="0"/>
              <a:t>的组成部分</a:t>
            </a:r>
          </a:p>
        </p:txBody>
      </p:sp>
    </p:spTree>
    <p:extLst>
      <p:ext uri="{BB962C8B-B14F-4D97-AF65-F5344CB8AC3E}">
        <p14:creationId xmlns:p14="http://schemas.microsoft.com/office/powerpoint/2010/main" val="393546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8B88E-23FA-9E41-91B9-14A50787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URL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9E424D-3118-C947-9B56-A37191224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dirty="0"/>
              <a:t>URL</a:t>
            </a:r>
            <a:r>
              <a:rPr lang="zh-CN" altLang="en-US" dirty="0"/>
              <a:t>的概念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8F344-694D-AA49-807E-422E24A4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202" y="1646133"/>
            <a:ext cx="10700194" cy="4219575"/>
          </a:xfrm>
        </p:spPr>
        <p:txBody>
          <a:bodyPr/>
          <a:lstStyle/>
          <a:p>
            <a:r>
              <a:rPr lang="en" altLang="zh-CN" dirty="0">
                <a:solidFill>
                  <a:srgbClr val="C00000"/>
                </a:solidFill>
              </a:rPr>
              <a:t>URL</a:t>
            </a:r>
            <a:r>
              <a:rPr lang="zh-CN" altLang="en-US" dirty="0"/>
              <a:t>的英文全拼是</a:t>
            </a:r>
            <a:r>
              <a:rPr lang="en-US" altLang="zh-CN" dirty="0"/>
              <a:t>(</a:t>
            </a:r>
            <a:r>
              <a:rPr lang="en" altLang="zh-CN" dirty="0"/>
              <a:t>Uniform </a:t>
            </a:r>
            <a:r>
              <a:rPr lang="en" altLang="zh-CN" dirty="0" err="1"/>
              <a:t>Resoure</a:t>
            </a:r>
            <a:r>
              <a:rPr lang="en" altLang="zh-CN" dirty="0"/>
              <a:t> Locator),</a:t>
            </a:r>
            <a:r>
              <a:rPr lang="zh-CN" altLang="en-US" dirty="0"/>
              <a:t>表达的意思是</a:t>
            </a:r>
            <a:r>
              <a:rPr lang="zh-CN" altLang="en-US" dirty="0">
                <a:solidFill>
                  <a:srgbClr val="C00000"/>
                </a:solidFill>
              </a:rPr>
              <a:t>统一资源定位符</a:t>
            </a:r>
            <a:r>
              <a:rPr lang="zh-CN" altLang="en-US" dirty="0"/>
              <a:t>，通俗理解就是</a:t>
            </a:r>
            <a:r>
              <a:rPr lang="zh-CN" altLang="en-US" dirty="0">
                <a:solidFill>
                  <a:srgbClr val="C00000"/>
                </a:solidFill>
              </a:rPr>
              <a:t>网络资源地址</a:t>
            </a:r>
            <a:r>
              <a:rPr lang="zh-CN" altLang="en-US" dirty="0"/>
              <a:t>，也就是我们常说的</a:t>
            </a:r>
            <a:r>
              <a:rPr lang="zh-CN" altLang="en-US" dirty="0">
                <a:solidFill>
                  <a:srgbClr val="C00000"/>
                </a:solidFill>
              </a:rPr>
              <a:t>网址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b="1" dirty="0"/>
              <a:t>URL</a:t>
            </a:r>
            <a:r>
              <a:rPr lang="zh-CN" altLang="en-US" b="1" dirty="0"/>
              <a:t>的样子</a:t>
            </a:r>
            <a:r>
              <a:rPr lang="en-US" altLang="zh-CN" b="1" dirty="0"/>
              <a:t>:</a:t>
            </a:r>
            <a:endParaRPr lang="zh-CN" altLang="en-US" dirty="0"/>
          </a:p>
          <a:p>
            <a:r>
              <a:rPr lang="en" altLang="zh-CN" dirty="0">
                <a:hlinkClick r:id="rId2"/>
              </a:rPr>
              <a:t>https://news.163.com/18/1122/10/E178J2O4000189FH.html</a:t>
            </a:r>
            <a:endParaRPr lang="en" altLang="zh-CN" dirty="0"/>
          </a:p>
          <a:p>
            <a:r>
              <a:rPr lang="en" altLang="zh-CN" b="1" dirty="0"/>
              <a:t>URL</a:t>
            </a:r>
            <a:r>
              <a:rPr lang="zh-CN" altLang="en-US" b="1" dirty="0"/>
              <a:t>的组成部分</a:t>
            </a:r>
            <a:r>
              <a:rPr lang="en-US" altLang="zh-CN" b="1" dirty="0"/>
              <a:t>:</a:t>
            </a:r>
            <a:endParaRPr lang="zh-CN" altLang="en-US" dirty="0"/>
          </a:p>
          <a:p>
            <a:r>
              <a:rPr lang="zh-CN" altLang="en-US" b="1" dirty="0"/>
              <a:t>协议部分</a:t>
            </a:r>
            <a:r>
              <a:rPr lang="en-US" altLang="zh-CN" dirty="0"/>
              <a:t>: </a:t>
            </a:r>
            <a:r>
              <a:rPr lang="en" altLang="zh-CN" dirty="0">
                <a:hlinkClick r:id="rId3"/>
              </a:rPr>
              <a:t>https://</a:t>
            </a:r>
            <a:r>
              <a:rPr lang="zh-CN" altLang="en" dirty="0">
                <a:hlinkClick r:id="rId3"/>
              </a:rPr>
              <a:t>、</a:t>
            </a:r>
            <a:r>
              <a:rPr lang="en" altLang="zh-CN" dirty="0">
                <a:hlinkClick r:id="rId3"/>
              </a:rPr>
              <a:t>http://</a:t>
            </a:r>
            <a:r>
              <a:rPr lang="zh-CN" altLang="en" dirty="0">
                <a:hlinkClick r:id="rId3"/>
              </a:rPr>
              <a:t>、</a:t>
            </a:r>
            <a:r>
              <a:rPr lang="en" altLang="zh-CN" dirty="0">
                <a:hlinkClick r:id="rId3"/>
              </a:rPr>
              <a:t>ftp://</a:t>
            </a:r>
            <a:endParaRPr lang="en" altLang="zh-CN" dirty="0"/>
          </a:p>
          <a:p>
            <a:r>
              <a:rPr lang="zh-CN" altLang="en-US" b="1" dirty="0"/>
              <a:t>域名部分</a:t>
            </a:r>
            <a:r>
              <a:rPr lang="en-US" altLang="zh-CN" dirty="0"/>
              <a:t>: </a:t>
            </a:r>
            <a:r>
              <a:rPr lang="en" altLang="zh-CN" dirty="0"/>
              <a:t>news.163.com</a:t>
            </a:r>
          </a:p>
          <a:p>
            <a:r>
              <a:rPr lang="zh-CN" altLang="en-US" b="1" dirty="0"/>
              <a:t>资源路径部分</a:t>
            </a:r>
            <a:r>
              <a:rPr lang="en-US" altLang="zh-CN" dirty="0"/>
              <a:t>: /18/1122/10/</a:t>
            </a:r>
            <a:r>
              <a:rPr lang="en" altLang="zh-CN" dirty="0"/>
              <a:t>E178J2O4000189FH.html</a:t>
            </a:r>
          </a:p>
          <a:p>
            <a:endParaRPr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989454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24872</TotalTime>
  <Words>2550</Words>
  <Application>Microsoft Macintosh PowerPoint</Application>
  <PresentationFormat>自定义</PresentationFormat>
  <Paragraphs>288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54</vt:i4>
      </vt:variant>
    </vt:vector>
  </HeadingPairs>
  <TitlesOfParts>
    <vt:vector size="76" baseType="lpstr">
      <vt:lpstr>阿里巴巴普惠体</vt:lpstr>
      <vt:lpstr>等线</vt:lpstr>
      <vt:lpstr>黑体</vt:lpstr>
      <vt:lpstr>宋体</vt:lpstr>
      <vt:lpstr>Microsoft YaHei</vt:lpstr>
      <vt:lpstr>Microsoft YaHei</vt:lpstr>
      <vt:lpstr>Alibaba PuHuiTi</vt:lpstr>
      <vt:lpstr>Alibaba PuHuiTi B</vt:lpstr>
      <vt:lpstr>Alibaba PuHuiTi M</vt:lpstr>
      <vt:lpstr>Alibaba PuHuiTi R</vt:lpstr>
      <vt:lpstr>Segoe UI</vt:lpstr>
      <vt:lpstr>Arial</vt:lpstr>
      <vt:lpstr>Calibri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PowerPoint 演示文稿</vt:lpstr>
      <vt:lpstr>PowerPoint 演示文稿</vt:lpstr>
      <vt:lpstr>PowerPoint 演示文稿</vt:lpstr>
      <vt:lpstr>HTTP协议</vt:lpstr>
      <vt:lpstr>HTTP协议</vt:lpstr>
      <vt:lpstr>HTTP协议</vt:lpstr>
      <vt:lpstr>PowerPoint 演示文稿</vt:lpstr>
      <vt:lpstr>PowerPoint 演示文稿</vt:lpstr>
      <vt:lpstr>URL</vt:lpstr>
      <vt:lpstr>URL</vt:lpstr>
      <vt:lpstr>PowerPoint 演示文稿</vt:lpstr>
      <vt:lpstr>PowerPoint 演示文稿</vt:lpstr>
      <vt:lpstr>查看HTTP协议的通信过程</vt:lpstr>
      <vt:lpstr>查看HTTP协议的通信过程</vt:lpstr>
      <vt:lpstr>查看HTTP协议的通信过程</vt:lpstr>
      <vt:lpstr>查看HTTP协议的通信过程</vt:lpstr>
      <vt:lpstr>查看HTTP协议的通信过程</vt:lpstr>
      <vt:lpstr>查看HTTP协议的通信过程</vt:lpstr>
      <vt:lpstr>查看HTTP协议的通信过程</vt:lpstr>
      <vt:lpstr>PowerPoint 演示文稿</vt:lpstr>
      <vt:lpstr>PowerPoint 演示文稿</vt:lpstr>
      <vt:lpstr>HTTP请求报文</vt:lpstr>
      <vt:lpstr>HTTP请求报文</vt:lpstr>
      <vt:lpstr>HTTP请求报文</vt:lpstr>
      <vt:lpstr>HTTP请求报文</vt:lpstr>
      <vt:lpstr>HTTP请求报文</vt:lpstr>
      <vt:lpstr>PowerPoint 演示文稿</vt:lpstr>
      <vt:lpstr>PowerPoint 演示文稿</vt:lpstr>
      <vt:lpstr>HTTP响应报文</vt:lpstr>
      <vt:lpstr>HTTP响应报文</vt:lpstr>
      <vt:lpstr>HTTP响应报文</vt:lpstr>
      <vt:lpstr>HTTP响应报文</vt:lpstr>
      <vt:lpstr>PowerPoint 演示文稿</vt:lpstr>
      <vt:lpstr>PowerPoint 演示文稿</vt:lpstr>
      <vt:lpstr>Web服务器</vt:lpstr>
      <vt:lpstr>Web服务器</vt:lpstr>
      <vt:lpstr>Web服务器</vt:lpstr>
      <vt:lpstr>Web服务器</vt:lpstr>
      <vt:lpstr>PowerPoint 演示文稿</vt:lpstr>
      <vt:lpstr>PowerPoint 演示文稿</vt:lpstr>
      <vt:lpstr>Web服务器-返回html页面</vt:lpstr>
      <vt:lpstr>Web服务器-返回html页面</vt:lpstr>
      <vt:lpstr>Web服务器-返回html页面</vt:lpstr>
      <vt:lpstr>PowerPoint 演示文稿</vt:lpstr>
      <vt:lpstr>PowerPoint 演示文稿</vt:lpstr>
      <vt:lpstr>FastAPI框架</vt:lpstr>
      <vt:lpstr>FastAPI框架</vt:lpstr>
      <vt:lpstr>FastAPI框架</vt:lpstr>
      <vt:lpstr>FastAPI框架</vt:lpstr>
      <vt:lpstr>FastAPI框架</vt:lpstr>
      <vt:lpstr>FastAPI框架</vt:lpstr>
      <vt:lpstr>FastAPI框架</vt:lpstr>
      <vt:lpstr>FastAPI框架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Microsoft Office User</cp:lastModifiedBy>
  <cp:revision>869</cp:revision>
  <dcterms:created xsi:type="dcterms:W3CDTF">2015-06-29T07:19:00Z</dcterms:created>
  <dcterms:modified xsi:type="dcterms:W3CDTF">2021-11-04T07:55:09Z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